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5125700" cy="10693400"/>
  <p:notesSz cx="15125700" cy="10693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9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77" d="100"/>
          <a:sy n="77" d="100"/>
        </p:scale>
        <p:origin x="1744"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68131" y="3474641"/>
            <a:ext cx="1492250" cy="2983865"/>
          </a:xfrm>
          <a:custGeom>
            <a:avLst/>
            <a:gdLst/>
            <a:ahLst/>
            <a:cxnLst/>
            <a:rect l="l" t="t" r="r" b="b"/>
            <a:pathLst>
              <a:path w="1492250" h="2983865">
                <a:moveTo>
                  <a:pt x="1491869" y="0"/>
                </a:moveTo>
                <a:lnTo>
                  <a:pt x="1443585" y="766"/>
                </a:lnTo>
                <a:lnTo>
                  <a:pt x="1395685" y="3050"/>
                </a:lnTo>
                <a:lnTo>
                  <a:pt x="1348191" y="6829"/>
                </a:lnTo>
                <a:lnTo>
                  <a:pt x="1301127" y="12079"/>
                </a:lnTo>
                <a:lnTo>
                  <a:pt x="1254515" y="18777"/>
                </a:lnTo>
                <a:lnTo>
                  <a:pt x="1208378" y="26900"/>
                </a:lnTo>
                <a:lnTo>
                  <a:pt x="1162741" y="36425"/>
                </a:lnTo>
                <a:lnTo>
                  <a:pt x="1117625" y="47329"/>
                </a:lnTo>
                <a:lnTo>
                  <a:pt x="1073054" y="59588"/>
                </a:lnTo>
                <a:lnTo>
                  <a:pt x="1029052" y="73180"/>
                </a:lnTo>
                <a:lnTo>
                  <a:pt x="985641" y="88081"/>
                </a:lnTo>
                <a:lnTo>
                  <a:pt x="942845" y="104267"/>
                </a:lnTo>
                <a:lnTo>
                  <a:pt x="900687" y="121717"/>
                </a:lnTo>
                <a:lnTo>
                  <a:pt x="859189" y="140407"/>
                </a:lnTo>
                <a:lnTo>
                  <a:pt x="818375" y="160313"/>
                </a:lnTo>
                <a:lnTo>
                  <a:pt x="778269" y="181413"/>
                </a:lnTo>
                <a:lnTo>
                  <a:pt x="738893" y="203683"/>
                </a:lnTo>
                <a:lnTo>
                  <a:pt x="700271" y="227100"/>
                </a:lnTo>
                <a:lnTo>
                  <a:pt x="662425" y="251641"/>
                </a:lnTo>
                <a:lnTo>
                  <a:pt x="625379" y="277283"/>
                </a:lnTo>
                <a:lnTo>
                  <a:pt x="589156" y="304003"/>
                </a:lnTo>
                <a:lnTo>
                  <a:pt x="553779" y="331777"/>
                </a:lnTo>
                <a:lnTo>
                  <a:pt x="519271" y="360583"/>
                </a:lnTo>
                <a:lnTo>
                  <a:pt x="485656" y="390397"/>
                </a:lnTo>
                <a:lnTo>
                  <a:pt x="452956" y="421196"/>
                </a:lnTo>
                <a:lnTo>
                  <a:pt x="421196" y="452956"/>
                </a:lnTo>
                <a:lnTo>
                  <a:pt x="390397" y="485656"/>
                </a:lnTo>
                <a:lnTo>
                  <a:pt x="360583" y="519271"/>
                </a:lnTo>
                <a:lnTo>
                  <a:pt x="331777" y="553779"/>
                </a:lnTo>
                <a:lnTo>
                  <a:pt x="304003" y="589156"/>
                </a:lnTo>
                <a:lnTo>
                  <a:pt x="277283" y="625379"/>
                </a:lnTo>
                <a:lnTo>
                  <a:pt x="251641" y="662425"/>
                </a:lnTo>
                <a:lnTo>
                  <a:pt x="227100" y="700271"/>
                </a:lnTo>
                <a:lnTo>
                  <a:pt x="203683" y="738893"/>
                </a:lnTo>
                <a:lnTo>
                  <a:pt x="181413" y="778269"/>
                </a:lnTo>
                <a:lnTo>
                  <a:pt x="160313" y="818375"/>
                </a:lnTo>
                <a:lnTo>
                  <a:pt x="140407" y="859189"/>
                </a:lnTo>
                <a:lnTo>
                  <a:pt x="121717" y="900687"/>
                </a:lnTo>
                <a:lnTo>
                  <a:pt x="104267" y="942845"/>
                </a:lnTo>
                <a:lnTo>
                  <a:pt x="88081" y="985641"/>
                </a:lnTo>
                <a:lnTo>
                  <a:pt x="73180" y="1029052"/>
                </a:lnTo>
                <a:lnTo>
                  <a:pt x="59588" y="1073054"/>
                </a:lnTo>
                <a:lnTo>
                  <a:pt x="47329" y="1117625"/>
                </a:lnTo>
                <a:lnTo>
                  <a:pt x="36425" y="1162741"/>
                </a:lnTo>
                <a:lnTo>
                  <a:pt x="26900" y="1208378"/>
                </a:lnTo>
                <a:lnTo>
                  <a:pt x="18777" y="1254515"/>
                </a:lnTo>
                <a:lnTo>
                  <a:pt x="12079" y="1301127"/>
                </a:lnTo>
                <a:lnTo>
                  <a:pt x="6829" y="1348191"/>
                </a:lnTo>
                <a:lnTo>
                  <a:pt x="3050" y="1395685"/>
                </a:lnTo>
                <a:lnTo>
                  <a:pt x="766" y="1443585"/>
                </a:lnTo>
                <a:lnTo>
                  <a:pt x="0" y="1491869"/>
                </a:lnTo>
                <a:lnTo>
                  <a:pt x="766" y="1540151"/>
                </a:lnTo>
                <a:lnTo>
                  <a:pt x="3050" y="1588050"/>
                </a:lnTo>
                <a:lnTo>
                  <a:pt x="6829" y="1635544"/>
                </a:lnTo>
                <a:lnTo>
                  <a:pt x="12079" y="1682607"/>
                </a:lnTo>
                <a:lnTo>
                  <a:pt x="18777" y="1729219"/>
                </a:lnTo>
                <a:lnTo>
                  <a:pt x="26900" y="1775355"/>
                </a:lnTo>
                <a:lnTo>
                  <a:pt x="36425" y="1820992"/>
                </a:lnTo>
                <a:lnTo>
                  <a:pt x="47329" y="1866107"/>
                </a:lnTo>
                <a:lnTo>
                  <a:pt x="59588" y="1910677"/>
                </a:lnTo>
                <a:lnTo>
                  <a:pt x="73180" y="1954679"/>
                </a:lnTo>
                <a:lnTo>
                  <a:pt x="88081" y="1998089"/>
                </a:lnTo>
                <a:lnTo>
                  <a:pt x="104267" y="2040885"/>
                </a:lnTo>
                <a:lnTo>
                  <a:pt x="121717" y="2083043"/>
                </a:lnTo>
                <a:lnTo>
                  <a:pt x="140407" y="2124540"/>
                </a:lnTo>
                <a:lnTo>
                  <a:pt x="160313" y="2165353"/>
                </a:lnTo>
                <a:lnTo>
                  <a:pt x="181413" y="2205459"/>
                </a:lnTo>
                <a:lnTo>
                  <a:pt x="203683" y="2244835"/>
                </a:lnTo>
                <a:lnTo>
                  <a:pt x="227100" y="2283457"/>
                </a:lnTo>
                <a:lnTo>
                  <a:pt x="251641" y="2321303"/>
                </a:lnTo>
                <a:lnTo>
                  <a:pt x="277283" y="2358348"/>
                </a:lnTo>
                <a:lnTo>
                  <a:pt x="304003" y="2394571"/>
                </a:lnTo>
                <a:lnTo>
                  <a:pt x="331777" y="2429948"/>
                </a:lnTo>
                <a:lnTo>
                  <a:pt x="360583" y="2464455"/>
                </a:lnTo>
                <a:lnTo>
                  <a:pt x="390397" y="2498070"/>
                </a:lnTo>
                <a:lnTo>
                  <a:pt x="421196" y="2530770"/>
                </a:lnTo>
                <a:lnTo>
                  <a:pt x="452956" y="2562530"/>
                </a:lnTo>
                <a:lnTo>
                  <a:pt x="485656" y="2593329"/>
                </a:lnTo>
                <a:lnTo>
                  <a:pt x="519271" y="2623143"/>
                </a:lnTo>
                <a:lnTo>
                  <a:pt x="553779" y="2651948"/>
                </a:lnTo>
                <a:lnTo>
                  <a:pt x="589156" y="2679722"/>
                </a:lnTo>
                <a:lnTo>
                  <a:pt x="625379" y="2706442"/>
                </a:lnTo>
                <a:lnTo>
                  <a:pt x="662425" y="2732084"/>
                </a:lnTo>
                <a:lnTo>
                  <a:pt x="700271" y="2756625"/>
                </a:lnTo>
                <a:lnTo>
                  <a:pt x="738893" y="2780042"/>
                </a:lnTo>
                <a:lnTo>
                  <a:pt x="778269" y="2802312"/>
                </a:lnTo>
                <a:lnTo>
                  <a:pt x="818375" y="2823411"/>
                </a:lnTo>
                <a:lnTo>
                  <a:pt x="859189" y="2843318"/>
                </a:lnTo>
                <a:lnTo>
                  <a:pt x="900687" y="2862007"/>
                </a:lnTo>
                <a:lnTo>
                  <a:pt x="942845" y="2879457"/>
                </a:lnTo>
                <a:lnTo>
                  <a:pt x="985641" y="2895644"/>
                </a:lnTo>
                <a:lnTo>
                  <a:pt x="1029052" y="2910545"/>
                </a:lnTo>
                <a:lnTo>
                  <a:pt x="1073054" y="2924136"/>
                </a:lnTo>
                <a:lnTo>
                  <a:pt x="1117625" y="2936396"/>
                </a:lnTo>
                <a:lnTo>
                  <a:pt x="1162741" y="2947299"/>
                </a:lnTo>
                <a:lnTo>
                  <a:pt x="1208378" y="2956824"/>
                </a:lnTo>
                <a:lnTo>
                  <a:pt x="1254515" y="2964947"/>
                </a:lnTo>
                <a:lnTo>
                  <a:pt x="1301127" y="2971645"/>
                </a:lnTo>
                <a:lnTo>
                  <a:pt x="1348191" y="2976895"/>
                </a:lnTo>
                <a:lnTo>
                  <a:pt x="1395685" y="2980674"/>
                </a:lnTo>
                <a:lnTo>
                  <a:pt x="1443585" y="2982958"/>
                </a:lnTo>
                <a:lnTo>
                  <a:pt x="1491869" y="2983725"/>
                </a:lnTo>
                <a:lnTo>
                  <a:pt x="1491869" y="0"/>
                </a:lnTo>
                <a:close/>
              </a:path>
            </a:pathLst>
          </a:custGeom>
          <a:solidFill>
            <a:srgbClr val="C7C8CA"/>
          </a:solidFill>
        </p:spPr>
        <p:txBody>
          <a:bodyPr wrap="square" lIns="0" tIns="0" rIns="0" bIns="0" rtlCol="0"/>
          <a:lstStyle/>
          <a:p>
            <a:endParaRPr/>
          </a:p>
        </p:txBody>
      </p:sp>
      <p:sp>
        <p:nvSpPr>
          <p:cNvPr id="17" name="bg object 17"/>
          <p:cNvSpPr/>
          <p:nvPr/>
        </p:nvSpPr>
        <p:spPr>
          <a:xfrm>
            <a:off x="5" y="7"/>
            <a:ext cx="2502535" cy="2445385"/>
          </a:xfrm>
          <a:custGeom>
            <a:avLst/>
            <a:gdLst/>
            <a:ahLst/>
            <a:cxnLst/>
            <a:rect l="l" t="t" r="r" b="b"/>
            <a:pathLst>
              <a:path w="2502535" h="2445385">
                <a:moveTo>
                  <a:pt x="2501988" y="0"/>
                </a:moveTo>
                <a:lnTo>
                  <a:pt x="0" y="0"/>
                </a:lnTo>
                <a:lnTo>
                  <a:pt x="0" y="2445156"/>
                </a:lnTo>
                <a:lnTo>
                  <a:pt x="22872" y="2445156"/>
                </a:lnTo>
                <a:lnTo>
                  <a:pt x="71660" y="2444692"/>
                </a:lnTo>
                <a:lnTo>
                  <a:pt x="120219" y="2443305"/>
                </a:lnTo>
                <a:lnTo>
                  <a:pt x="168540" y="2441005"/>
                </a:lnTo>
                <a:lnTo>
                  <a:pt x="216615" y="2437799"/>
                </a:lnTo>
                <a:lnTo>
                  <a:pt x="264435" y="2433697"/>
                </a:lnTo>
                <a:lnTo>
                  <a:pt x="311991" y="2428705"/>
                </a:lnTo>
                <a:lnTo>
                  <a:pt x="359275" y="2422834"/>
                </a:lnTo>
                <a:lnTo>
                  <a:pt x="406279" y="2416092"/>
                </a:lnTo>
                <a:lnTo>
                  <a:pt x="452993" y="2408486"/>
                </a:lnTo>
                <a:lnTo>
                  <a:pt x="499409" y="2400026"/>
                </a:lnTo>
                <a:lnTo>
                  <a:pt x="545519" y="2390721"/>
                </a:lnTo>
                <a:lnTo>
                  <a:pt x="591314" y="2380577"/>
                </a:lnTo>
                <a:lnTo>
                  <a:pt x="636784" y="2369605"/>
                </a:lnTo>
                <a:lnTo>
                  <a:pt x="681923" y="2357812"/>
                </a:lnTo>
                <a:lnTo>
                  <a:pt x="726720" y="2345207"/>
                </a:lnTo>
                <a:lnTo>
                  <a:pt x="771167" y="2331799"/>
                </a:lnTo>
                <a:lnTo>
                  <a:pt x="815257" y="2317596"/>
                </a:lnTo>
                <a:lnTo>
                  <a:pt x="858979" y="2302606"/>
                </a:lnTo>
                <a:lnTo>
                  <a:pt x="902327" y="2286838"/>
                </a:lnTo>
                <a:lnTo>
                  <a:pt x="945290" y="2270301"/>
                </a:lnTo>
                <a:lnTo>
                  <a:pt x="987860" y="2253003"/>
                </a:lnTo>
                <a:lnTo>
                  <a:pt x="1030029" y="2234952"/>
                </a:lnTo>
                <a:lnTo>
                  <a:pt x="1071788" y="2216157"/>
                </a:lnTo>
                <a:lnTo>
                  <a:pt x="1113129" y="2196626"/>
                </a:lnTo>
                <a:lnTo>
                  <a:pt x="1154042" y="2176369"/>
                </a:lnTo>
                <a:lnTo>
                  <a:pt x="1194520" y="2155393"/>
                </a:lnTo>
                <a:lnTo>
                  <a:pt x="1234553" y="2133707"/>
                </a:lnTo>
                <a:lnTo>
                  <a:pt x="1274134" y="2111319"/>
                </a:lnTo>
                <a:lnTo>
                  <a:pt x="1313252" y="2088238"/>
                </a:lnTo>
                <a:lnTo>
                  <a:pt x="1351901" y="2064473"/>
                </a:lnTo>
                <a:lnTo>
                  <a:pt x="1390071" y="2040032"/>
                </a:lnTo>
                <a:lnTo>
                  <a:pt x="1427753" y="2014923"/>
                </a:lnTo>
                <a:lnTo>
                  <a:pt x="1464940" y="1989154"/>
                </a:lnTo>
                <a:lnTo>
                  <a:pt x="1501621" y="1962736"/>
                </a:lnTo>
                <a:lnTo>
                  <a:pt x="1537790" y="1935675"/>
                </a:lnTo>
                <a:lnTo>
                  <a:pt x="1573437" y="1907981"/>
                </a:lnTo>
                <a:lnTo>
                  <a:pt x="1608553" y="1879661"/>
                </a:lnTo>
                <a:lnTo>
                  <a:pt x="1643130" y="1850725"/>
                </a:lnTo>
                <a:lnTo>
                  <a:pt x="1677159" y="1821181"/>
                </a:lnTo>
                <a:lnTo>
                  <a:pt x="1710633" y="1791037"/>
                </a:lnTo>
                <a:lnTo>
                  <a:pt x="1743541" y="1760302"/>
                </a:lnTo>
                <a:lnTo>
                  <a:pt x="1775875" y="1728984"/>
                </a:lnTo>
                <a:lnTo>
                  <a:pt x="1807628" y="1697092"/>
                </a:lnTo>
                <a:lnTo>
                  <a:pt x="1838790" y="1664634"/>
                </a:lnTo>
                <a:lnTo>
                  <a:pt x="1869352" y="1631620"/>
                </a:lnTo>
                <a:lnTo>
                  <a:pt x="1899307" y="1598056"/>
                </a:lnTo>
                <a:lnTo>
                  <a:pt x="1928645" y="1563953"/>
                </a:lnTo>
                <a:lnTo>
                  <a:pt x="1957357" y="1529318"/>
                </a:lnTo>
                <a:lnTo>
                  <a:pt x="1985436" y="1494159"/>
                </a:lnTo>
                <a:lnTo>
                  <a:pt x="2012873" y="1458486"/>
                </a:lnTo>
                <a:lnTo>
                  <a:pt x="2039658" y="1422307"/>
                </a:lnTo>
                <a:lnTo>
                  <a:pt x="2065784" y="1385629"/>
                </a:lnTo>
                <a:lnTo>
                  <a:pt x="2091241" y="1348463"/>
                </a:lnTo>
                <a:lnTo>
                  <a:pt x="2116022" y="1310816"/>
                </a:lnTo>
                <a:lnTo>
                  <a:pt x="2140117" y="1272697"/>
                </a:lnTo>
                <a:lnTo>
                  <a:pt x="2163518" y="1234114"/>
                </a:lnTo>
                <a:lnTo>
                  <a:pt x="2186217" y="1195076"/>
                </a:lnTo>
                <a:lnTo>
                  <a:pt x="2208204" y="1155591"/>
                </a:lnTo>
                <a:lnTo>
                  <a:pt x="2229471" y="1115668"/>
                </a:lnTo>
                <a:lnTo>
                  <a:pt x="2250010" y="1075315"/>
                </a:lnTo>
                <a:lnTo>
                  <a:pt x="2269811" y="1034540"/>
                </a:lnTo>
                <a:lnTo>
                  <a:pt x="2288867" y="993353"/>
                </a:lnTo>
                <a:lnTo>
                  <a:pt x="2307168" y="951762"/>
                </a:lnTo>
                <a:lnTo>
                  <a:pt x="2324707" y="909775"/>
                </a:lnTo>
                <a:lnTo>
                  <a:pt x="2341474" y="867401"/>
                </a:lnTo>
                <a:lnTo>
                  <a:pt x="2357460" y="824648"/>
                </a:lnTo>
                <a:lnTo>
                  <a:pt x="2372658" y="781524"/>
                </a:lnTo>
                <a:lnTo>
                  <a:pt x="2387059" y="738039"/>
                </a:lnTo>
                <a:lnTo>
                  <a:pt x="2400653" y="694200"/>
                </a:lnTo>
                <a:lnTo>
                  <a:pt x="2413433" y="650017"/>
                </a:lnTo>
                <a:lnTo>
                  <a:pt x="2425389" y="605497"/>
                </a:lnTo>
                <a:lnTo>
                  <a:pt x="2436514" y="560649"/>
                </a:lnTo>
                <a:lnTo>
                  <a:pt x="2446798" y="515483"/>
                </a:lnTo>
                <a:lnTo>
                  <a:pt x="2456233" y="470005"/>
                </a:lnTo>
                <a:lnTo>
                  <a:pt x="2464810" y="424225"/>
                </a:lnTo>
                <a:lnTo>
                  <a:pt x="2472521" y="378151"/>
                </a:lnTo>
                <a:lnTo>
                  <a:pt x="2479357" y="331791"/>
                </a:lnTo>
                <a:lnTo>
                  <a:pt x="2485310" y="285155"/>
                </a:lnTo>
                <a:lnTo>
                  <a:pt x="2490370" y="238251"/>
                </a:lnTo>
                <a:lnTo>
                  <a:pt x="2494530" y="191086"/>
                </a:lnTo>
                <a:lnTo>
                  <a:pt x="2497780" y="143670"/>
                </a:lnTo>
                <a:lnTo>
                  <a:pt x="2500112" y="96012"/>
                </a:lnTo>
                <a:lnTo>
                  <a:pt x="2501518" y="48119"/>
                </a:lnTo>
                <a:lnTo>
                  <a:pt x="2501988" y="0"/>
                </a:lnTo>
                <a:close/>
              </a:path>
            </a:pathLst>
          </a:custGeom>
          <a:solidFill>
            <a:srgbClr val="C7C8CA"/>
          </a:solidFill>
        </p:spPr>
        <p:txBody>
          <a:bodyPr wrap="square" lIns="0" tIns="0" rIns="0" bIns="0" rtlCol="0"/>
          <a:lstStyle/>
          <a:p>
            <a:endParaRPr/>
          </a:p>
        </p:txBody>
      </p:sp>
      <p:sp>
        <p:nvSpPr>
          <p:cNvPr id="18" name="bg object 18"/>
          <p:cNvSpPr/>
          <p:nvPr/>
        </p:nvSpPr>
        <p:spPr>
          <a:xfrm>
            <a:off x="7559999" y="7019829"/>
            <a:ext cx="1101725" cy="2274570"/>
          </a:xfrm>
          <a:custGeom>
            <a:avLst/>
            <a:gdLst/>
            <a:ahLst/>
            <a:cxnLst/>
            <a:rect l="l" t="t" r="r" b="b"/>
            <a:pathLst>
              <a:path w="1101725" h="2274570">
                <a:moveTo>
                  <a:pt x="0" y="0"/>
                </a:moveTo>
                <a:lnTo>
                  <a:pt x="0" y="2274239"/>
                </a:lnTo>
                <a:lnTo>
                  <a:pt x="47763" y="2273189"/>
                </a:lnTo>
                <a:lnTo>
                  <a:pt x="95008" y="2270065"/>
                </a:lnTo>
                <a:lnTo>
                  <a:pt x="141691" y="2264912"/>
                </a:lnTo>
                <a:lnTo>
                  <a:pt x="187772" y="2257771"/>
                </a:lnTo>
                <a:lnTo>
                  <a:pt x="233209" y="2248686"/>
                </a:lnTo>
                <a:lnTo>
                  <a:pt x="277961" y="2237698"/>
                </a:lnTo>
                <a:lnTo>
                  <a:pt x="321987" y="2224851"/>
                </a:lnTo>
                <a:lnTo>
                  <a:pt x="365245" y="2210188"/>
                </a:lnTo>
                <a:lnTo>
                  <a:pt x="407694" y="2193750"/>
                </a:lnTo>
                <a:lnTo>
                  <a:pt x="449293" y="2175581"/>
                </a:lnTo>
                <a:lnTo>
                  <a:pt x="490000" y="2155723"/>
                </a:lnTo>
                <a:lnTo>
                  <a:pt x="529775" y="2134219"/>
                </a:lnTo>
                <a:lnTo>
                  <a:pt x="568575" y="2111111"/>
                </a:lnTo>
                <a:lnTo>
                  <a:pt x="606360" y="2086443"/>
                </a:lnTo>
                <a:lnTo>
                  <a:pt x="643088" y="2060257"/>
                </a:lnTo>
                <a:lnTo>
                  <a:pt x="678718" y="2032595"/>
                </a:lnTo>
                <a:lnTo>
                  <a:pt x="713208" y="2003501"/>
                </a:lnTo>
                <a:lnTo>
                  <a:pt x="746517" y="1973017"/>
                </a:lnTo>
                <a:lnTo>
                  <a:pt x="778605" y="1941185"/>
                </a:lnTo>
                <a:lnTo>
                  <a:pt x="809429" y="1908048"/>
                </a:lnTo>
                <a:lnTo>
                  <a:pt x="838948" y="1873650"/>
                </a:lnTo>
                <a:lnTo>
                  <a:pt x="867121" y="1838032"/>
                </a:lnTo>
                <a:lnTo>
                  <a:pt x="893907" y="1801237"/>
                </a:lnTo>
                <a:lnTo>
                  <a:pt x="919264" y="1763308"/>
                </a:lnTo>
                <a:lnTo>
                  <a:pt x="943151" y="1724288"/>
                </a:lnTo>
                <a:lnTo>
                  <a:pt x="965527" y="1684219"/>
                </a:lnTo>
                <a:lnTo>
                  <a:pt x="986350" y="1643144"/>
                </a:lnTo>
                <a:lnTo>
                  <a:pt x="1005579" y="1601105"/>
                </a:lnTo>
                <a:lnTo>
                  <a:pt x="1023173" y="1558146"/>
                </a:lnTo>
                <a:lnTo>
                  <a:pt x="1039091" y="1514309"/>
                </a:lnTo>
                <a:lnTo>
                  <a:pt x="1053290" y="1469636"/>
                </a:lnTo>
                <a:lnTo>
                  <a:pt x="1065731" y="1424171"/>
                </a:lnTo>
                <a:lnTo>
                  <a:pt x="1076370" y="1377955"/>
                </a:lnTo>
                <a:lnTo>
                  <a:pt x="1085168" y="1331032"/>
                </a:lnTo>
                <a:lnTo>
                  <a:pt x="1092083" y="1283444"/>
                </a:lnTo>
                <a:lnTo>
                  <a:pt x="1097073" y="1235235"/>
                </a:lnTo>
                <a:lnTo>
                  <a:pt x="1100098" y="1186445"/>
                </a:lnTo>
                <a:lnTo>
                  <a:pt x="1101115" y="1137119"/>
                </a:lnTo>
                <a:lnTo>
                  <a:pt x="1100098" y="1087793"/>
                </a:lnTo>
                <a:lnTo>
                  <a:pt x="1097073" y="1039004"/>
                </a:lnTo>
                <a:lnTo>
                  <a:pt x="1092083" y="990794"/>
                </a:lnTo>
                <a:lnTo>
                  <a:pt x="1085168" y="943207"/>
                </a:lnTo>
                <a:lnTo>
                  <a:pt x="1076370" y="896284"/>
                </a:lnTo>
                <a:lnTo>
                  <a:pt x="1065731" y="850068"/>
                </a:lnTo>
                <a:lnTo>
                  <a:pt x="1053290" y="804603"/>
                </a:lnTo>
                <a:lnTo>
                  <a:pt x="1039091" y="759930"/>
                </a:lnTo>
                <a:lnTo>
                  <a:pt x="1023173" y="716093"/>
                </a:lnTo>
                <a:lnTo>
                  <a:pt x="1005579" y="673133"/>
                </a:lnTo>
                <a:lnTo>
                  <a:pt x="986350" y="631095"/>
                </a:lnTo>
                <a:lnTo>
                  <a:pt x="965527" y="590020"/>
                </a:lnTo>
                <a:lnTo>
                  <a:pt x="943151" y="549951"/>
                </a:lnTo>
                <a:lnTo>
                  <a:pt x="919264" y="510931"/>
                </a:lnTo>
                <a:lnTo>
                  <a:pt x="893907" y="473002"/>
                </a:lnTo>
                <a:lnTo>
                  <a:pt x="867121" y="436207"/>
                </a:lnTo>
                <a:lnTo>
                  <a:pt x="838948" y="400589"/>
                </a:lnTo>
                <a:lnTo>
                  <a:pt x="809429" y="366190"/>
                </a:lnTo>
                <a:lnTo>
                  <a:pt x="778605" y="333054"/>
                </a:lnTo>
                <a:lnTo>
                  <a:pt x="746517" y="301222"/>
                </a:lnTo>
                <a:lnTo>
                  <a:pt x="713208" y="270738"/>
                </a:lnTo>
                <a:lnTo>
                  <a:pt x="678718" y="241643"/>
                </a:lnTo>
                <a:lnTo>
                  <a:pt x="643088" y="213982"/>
                </a:lnTo>
                <a:lnTo>
                  <a:pt x="606360" y="187796"/>
                </a:lnTo>
                <a:lnTo>
                  <a:pt x="568575" y="163127"/>
                </a:lnTo>
                <a:lnTo>
                  <a:pt x="529775" y="140020"/>
                </a:lnTo>
                <a:lnTo>
                  <a:pt x="490000" y="118516"/>
                </a:lnTo>
                <a:lnTo>
                  <a:pt x="449293" y="98658"/>
                </a:lnTo>
                <a:lnTo>
                  <a:pt x="407694" y="80489"/>
                </a:lnTo>
                <a:lnTo>
                  <a:pt x="365245" y="64051"/>
                </a:lnTo>
                <a:lnTo>
                  <a:pt x="321987" y="49388"/>
                </a:lnTo>
                <a:lnTo>
                  <a:pt x="277961" y="36541"/>
                </a:lnTo>
                <a:lnTo>
                  <a:pt x="233209" y="25553"/>
                </a:lnTo>
                <a:lnTo>
                  <a:pt x="187772" y="16468"/>
                </a:lnTo>
                <a:lnTo>
                  <a:pt x="141691" y="9327"/>
                </a:lnTo>
                <a:lnTo>
                  <a:pt x="95008" y="4173"/>
                </a:lnTo>
                <a:lnTo>
                  <a:pt x="47763" y="1050"/>
                </a:lnTo>
                <a:lnTo>
                  <a:pt x="0" y="0"/>
                </a:lnTo>
                <a:close/>
              </a:path>
            </a:pathLst>
          </a:custGeom>
          <a:solidFill>
            <a:srgbClr val="C7C8CA"/>
          </a:solidFill>
        </p:spPr>
        <p:txBody>
          <a:bodyPr wrap="square" lIns="0" tIns="0" rIns="0" bIns="0" rtlCol="0"/>
          <a:lstStyle/>
          <a:p>
            <a:endParaRPr/>
          </a:p>
        </p:txBody>
      </p:sp>
      <p:sp>
        <p:nvSpPr>
          <p:cNvPr id="19" name="bg object 19"/>
          <p:cNvSpPr/>
          <p:nvPr/>
        </p:nvSpPr>
        <p:spPr>
          <a:xfrm>
            <a:off x="0" y="7019829"/>
            <a:ext cx="1101725" cy="2274570"/>
          </a:xfrm>
          <a:custGeom>
            <a:avLst/>
            <a:gdLst/>
            <a:ahLst/>
            <a:cxnLst/>
            <a:rect l="l" t="t" r="r" b="b"/>
            <a:pathLst>
              <a:path w="1101725" h="2274570">
                <a:moveTo>
                  <a:pt x="0" y="0"/>
                </a:moveTo>
                <a:lnTo>
                  <a:pt x="0" y="2274239"/>
                </a:lnTo>
                <a:lnTo>
                  <a:pt x="47763" y="2273189"/>
                </a:lnTo>
                <a:lnTo>
                  <a:pt x="95008" y="2270065"/>
                </a:lnTo>
                <a:lnTo>
                  <a:pt x="141691" y="2264912"/>
                </a:lnTo>
                <a:lnTo>
                  <a:pt x="187772" y="2257771"/>
                </a:lnTo>
                <a:lnTo>
                  <a:pt x="233209" y="2248686"/>
                </a:lnTo>
                <a:lnTo>
                  <a:pt x="277961" y="2237698"/>
                </a:lnTo>
                <a:lnTo>
                  <a:pt x="321987" y="2224851"/>
                </a:lnTo>
                <a:lnTo>
                  <a:pt x="365245" y="2210188"/>
                </a:lnTo>
                <a:lnTo>
                  <a:pt x="407694" y="2193750"/>
                </a:lnTo>
                <a:lnTo>
                  <a:pt x="449293" y="2175581"/>
                </a:lnTo>
                <a:lnTo>
                  <a:pt x="490000" y="2155723"/>
                </a:lnTo>
                <a:lnTo>
                  <a:pt x="529775" y="2134219"/>
                </a:lnTo>
                <a:lnTo>
                  <a:pt x="568575" y="2111111"/>
                </a:lnTo>
                <a:lnTo>
                  <a:pt x="606360" y="2086443"/>
                </a:lnTo>
                <a:lnTo>
                  <a:pt x="643088" y="2060257"/>
                </a:lnTo>
                <a:lnTo>
                  <a:pt x="678718" y="2032595"/>
                </a:lnTo>
                <a:lnTo>
                  <a:pt x="713208" y="2003501"/>
                </a:lnTo>
                <a:lnTo>
                  <a:pt x="746517" y="1973017"/>
                </a:lnTo>
                <a:lnTo>
                  <a:pt x="778605" y="1941185"/>
                </a:lnTo>
                <a:lnTo>
                  <a:pt x="809429" y="1908048"/>
                </a:lnTo>
                <a:lnTo>
                  <a:pt x="838948" y="1873650"/>
                </a:lnTo>
                <a:lnTo>
                  <a:pt x="867121" y="1838032"/>
                </a:lnTo>
                <a:lnTo>
                  <a:pt x="893907" y="1801237"/>
                </a:lnTo>
                <a:lnTo>
                  <a:pt x="919264" y="1763308"/>
                </a:lnTo>
                <a:lnTo>
                  <a:pt x="943151" y="1724288"/>
                </a:lnTo>
                <a:lnTo>
                  <a:pt x="965527" y="1684219"/>
                </a:lnTo>
                <a:lnTo>
                  <a:pt x="986350" y="1643144"/>
                </a:lnTo>
                <a:lnTo>
                  <a:pt x="1005579" y="1601105"/>
                </a:lnTo>
                <a:lnTo>
                  <a:pt x="1023173" y="1558146"/>
                </a:lnTo>
                <a:lnTo>
                  <a:pt x="1039091" y="1514309"/>
                </a:lnTo>
                <a:lnTo>
                  <a:pt x="1053290" y="1469636"/>
                </a:lnTo>
                <a:lnTo>
                  <a:pt x="1065731" y="1424171"/>
                </a:lnTo>
                <a:lnTo>
                  <a:pt x="1076370" y="1377955"/>
                </a:lnTo>
                <a:lnTo>
                  <a:pt x="1085168" y="1331032"/>
                </a:lnTo>
                <a:lnTo>
                  <a:pt x="1092083" y="1283444"/>
                </a:lnTo>
                <a:lnTo>
                  <a:pt x="1097073" y="1235235"/>
                </a:lnTo>
                <a:lnTo>
                  <a:pt x="1100098" y="1186445"/>
                </a:lnTo>
                <a:lnTo>
                  <a:pt x="1101115" y="1137119"/>
                </a:lnTo>
                <a:lnTo>
                  <a:pt x="1100098" y="1087793"/>
                </a:lnTo>
                <a:lnTo>
                  <a:pt x="1097073" y="1039004"/>
                </a:lnTo>
                <a:lnTo>
                  <a:pt x="1092083" y="990794"/>
                </a:lnTo>
                <a:lnTo>
                  <a:pt x="1085168" y="943207"/>
                </a:lnTo>
                <a:lnTo>
                  <a:pt x="1076370" y="896284"/>
                </a:lnTo>
                <a:lnTo>
                  <a:pt x="1065731" y="850068"/>
                </a:lnTo>
                <a:lnTo>
                  <a:pt x="1053290" y="804603"/>
                </a:lnTo>
                <a:lnTo>
                  <a:pt x="1039091" y="759930"/>
                </a:lnTo>
                <a:lnTo>
                  <a:pt x="1023173" y="716093"/>
                </a:lnTo>
                <a:lnTo>
                  <a:pt x="1005579" y="673133"/>
                </a:lnTo>
                <a:lnTo>
                  <a:pt x="986350" y="631095"/>
                </a:lnTo>
                <a:lnTo>
                  <a:pt x="965527" y="590020"/>
                </a:lnTo>
                <a:lnTo>
                  <a:pt x="943151" y="549951"/>
                </a:lnTo>
                <a:lnTo>
                  <a:pt x="919264" y="510931"/>
                </a:lnTo>
                <a:lnTo>
                  <a:pt x="893907" y="473002"/>
                </a:lnTo>
                <a:lnTo>
                  <a:pt x="867121" y="436207"/>
                </a:lnTo>
                <a:lnTo>
                  <a:pt x="838948" y="400589"/>
                </a:lnTo>
                <a:lnTo>
                  <a:pt x="809429" y="366190"/>
                </a:lnTo>
                <a:lnTo>
                  <a:pt x="778605" y="333054"/>
                </a:lnTo>
                <a:lnTo>
                  <a:pt x="746517" y="301222"/>
                </a:lnTo>
                <a:lnTo>
                  <a:pt x="713208" y="270738"/>
                </a:lnTo>
                <a:lnTo>
                  <a:pt x="678718" y="241643"/>
                </a:lnTo>
                <a:lnTo>
                  <a:pt x="643088" y="213982"/>
                </a:lnTo>
                <a:lnTo>
                  <a:pt x="606360" y="187796"/>
                </a:lnTo>
                <a:lnTo>
                  <a:pt x="568575" y="163127"/>
                </a:lnTo>
                <a:lnTo>
                  <a:pt x="529775" y="140020"/>
                </a:lnTo>
                <a:lnTo>
                  <a:pt x="490000" y="118516"/>
                </a:lnTo>
                <a:lnTo>
                  <a:pt x="449293" y="98658"/>
                </a:lnTo>
                <a:lnTo>
                  <a:pt x="407694" y="80489"/>
                </a:lnTo>
                <a:lnTo>
                  <a:pt x="365245" y="64051"/>
                </a:lnTo>
                <a:lnTo>
                  <a:pt x="321987" y="49388"/>
                </a:lnTo>
                <a:lnTo>
                  <a:pt x="277961" y="36541"/>
                </a:lnTo>
                <a:lnTo>
                  <a:pt x="233209" y="25553"/>
                </a:lnTo>
                <a:lnTo>
                  <a:pt x="187772" y="16468"/>
                </a:lnTo>
                <a:lnTo>
                  <a:pt x="141691" y="9327"/>
                </a:lnTo>
                <a:lnTo>
                  <a:pt x="95008" y="4173"/>
                </a:lnTo>
                <a:lnTo>
                  <a:pt x="47763" y="1050"/>
                </a:lnTo>
                <a:lnTo>
                  <a:pt x="0" y="0"/>
                </a:lnTo>
                <a:close/>
              </a:path>
            </a:pathLst>
          </a:custGeom>
          <a:solidFill>
            <a:srgbClr val="C7C8CA"/>
          </a:solidFill>
        </p:spPr>
        <p:txBody>
          <a:bodyPr wrap="square" lIns="0" tIns="0" rIns="0" bIns="0" rtlCol="0"/>
          <a:lstStyle/>
          <a:p>
            <a:endParaRPr/>
          </a:p>
        </p:txBody>
      </p:sp>
      <p:sp>
        <p:nvSpPr>
          <p:cNvPr id="20" name="bg object 20"/>
          <p:cNvSpPr/>
          <p:nvPr/>
        </p:nvSpPr>
        <p:spPr>
          <a:xfrm>
            <a:off x="7884091" y="5425318"/>
            <a:ext cx="6833870" cy="1874520"/>
          </a:xfrm>
          <a:custGeom>
            <a:avLst/>
            <a:gdLst/>
            <a:ahLst/>
            <a:cxnLst/>
            <a:rect l="l" t="t" r="r" b="b"/>
            <a:pathLst>
              <a:path w="6833869" h="1874520">
                <a:moveTo>
                  <a:pt x="0" y="0"/>
                </a:moveTo>
                <a:lnTo>
                  <a:pt x="0" y="1869567"/>
                </a:lnTo>
                <a:lnTo>
                  <a:pt x="6833565" y="1874380"/>
                </a:lnTo>
                <a:lnTo>
                  <a:pt x="6833565" y="0"/>
                </a:lnTo>
                <a:lnTo>
                  <a:pt x="0" y="0"/>
                </a:lnTo>
                <a:close/>
              </a:path>
            </a:pathLst>
          </a:custGeom>
          <a:ln w="12700">
            <a:solidFill>
              <a:srgbClr val="7097C7"/>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00844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8445"/>
                </a:solidFill>
                <a:latin typeface="Arial"/>
                <a:cs typeface="Arial"/>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844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568999" y="6367157"/>
            <a:ext cx="927100" cy="1854200"/>
          </a:xfrm>
          <a:custGeom>
            <a:avLst/>
            <a:gdLst/>
            <a:ahLst/>
            <a:cxnLst/>
            <a:rect l="l" t="t" r="r" b="b"/>
            <a:pathLst>
              <a:path w="927100" h="1854200">
                <a:moveTo>
                  <a:pt x="0" y="0"/>
                </a:moveTo>
                <a:lnTo>
                  <a:pt x="0" y="1854009"/>
                </a:lnTo>
                <a:lnTo>
                  <a:pt x="47702" y="1852803"/>
                </a:lnTo>
                <a:lnTo>
                  <a:pt x="94779" y="1849223"/>
                </a:lnTo>
                <a:lnTo>
                  <a:pt x="141171" y="1843328"/>
                </a:lnTo>
                <a:lnTo>
                  <a:pt x="186821" y="1835175"/>
                </a:lnTo>
                <a:lnTo>
                  <a:pt x="231669" y="1824824"/>
                </a:lnTo>
                <a:lnTo>
                  <a:pt x="275659" y="1812333"/>
                </a:lnTo>
                <a:lnTo>
                  <a:pt x="318731" y="1797758"/>
                </a:lnTo>
                <a:lnTo>
                  <a:pt x="360827" y="1781160"/>
                </a:lnTo>
                <a:lnTo>
                  <a:pt x="401890" y="1762596"/>
                </a:lnTo>
                <a:lnTo>
                  <a:pt x="441860" y="1742124"/>
                </a:lnTo>
                <a:lnTo>
                  <a:pt x="480680" y="1719803"/>
                </a:lnTo>
                <a:lnTo>
                  <a:pt x="518291" y="1695690"/>
                </a:lnTo>
                <a:lnTo>
                  <a:pt x="554635" y="1669845"/>
                </a:lnTo>
                <a:lnTo>
                  <a:pt x="589655" y="1642325"/>
                </a:lnTo>
                <a:lnTo>
                  <a:pt x="623290" y="1613189"/>
                </a:lnTo>
                <a:lnTo>
                  <a:pt x="655485" y="1582494"/>
                </a:lnTo>
                <a:lnTo>
                  <a:pt x="686179" y="1550300"/>
                </a:lnTo>
                <a:lnTo>
                  <a:pt x="715315" y="1516663"/>
                </a:lnTo>
                <a:lnTo>
                  <a:pt x="742835" y="1481644"/>
                </a:lnTo>
                <a:lnTo>
                  <a:pt x="768680" y="1445299"/>
                </a:lnTo>
                <a:lnTo>
                  <a:pt x="792792" y="1407687"/>
                </a:lnTo>
                <a:lnTo>
                  <a:pt x="815113" y="1368867"/>
                </a:lnTo>
                <a:lnTo>
                  <a:pt x="835585" y="1328896"/>
                </a:lnTo>
                <a:lnTo>
                  <a:pt x="854149" y="1287833"/>
                </a:lnTo>
                <a:lnTo>
                  <a:pt x="870747" y="1245736"/>
                </a:lnTo>
                <a:lnTo>
                  <a:pt x="885321" y="1202663"/>
                </a:lnTo>
                <a:lnTo>
                  <a:pt x="897813" y="1158673"/>
                </a:lnTo>
                <a:lnTo>
                  <a:pt x="908164" y="1113823"/>
                </a:lnTo>
                <a:lnTo>
                  <a:pt x="916317" y="1068173"/>
                </a:lnTo>
                <a:lnTo>
                  <a:pt x="922212" y="1021780"/>
                </a:lnTo>
                <a:lnTo>
                  <a:pt x="925792" y="974702"/>
                </a:lnTo>
                <a:lnTo>
                  <a:pt x="926998" y="926998"/>
                </a:lnTo>
                <a:lnTo>
                  <a:pt x="925792" y="879295"/>
                </a:lnTo>
                <a:lnTo>
                  <a:pt x="922212" y="832218"/>
                </a:lnTo>
                <a:lnTo>
                  <a:pt x="916317" y="785826"/>
                </a:lnTo>
                <a:lnTo>
                  <a:pt x="908164" y="740177"/>
                </a:lnTo>
                <a:lnTo>
                  <a:pt x="897813" y="695328"/>
                </a:lnTo>
                <a:lnTo>
                  <a:pt x="885321" y="651339"/>
                </a:lnTo>
                <a:lnTo>
                  <a:pt x="870747" y="608267"/>
                </a:lnTo>
                <a:lnTo>
                  <a:pt x="854149" y="566170"/>
                </a:lnTo>
                <a:lnTo>
                  <a:pt x="835585" y="525108"/>
                </a:lnTo>
                <a:lnTo>
                  <a:pt x="815113" y="485137"/>
                </a:lnTo>
                <a:lnTo>
                  <a:pt x="792792" y="446318"/>
                </a:lnTo>
                <a:lnTo>
                  <a:pt x="768680" y="408706"/>
                </a:lnTo>
                <a:lnTo>
                  <a:pt x="742835" y="372362"/>
                </a:lnTo>
                <a:lnTo>
                  <a:pt x="715315" y="337343"/>
                </a:lnTo>
                <a:lnTo>
                  <a:pt x="686179" y="303707"/>
                </a:lnTo>
                <a:lnTo>
                  <a:pt x="655485" y="271513"/>
                </a:lnTo>
                <a:lnTo>
                  <a:pt x="623290" y="240819"/>
                </a:lnTo>
                <a:lnTo>
                  <a:pt x="589655" y="211682"/>
                </a:lnTo>
                <a:lnTo>
                  <a:pt x="554635" y="184163"/>
                </a:lnTo>
                <a:lnTo>
                  <a:pt x="518291" y="158318"/>
                </a:lnTo>
                <a:lnTo>
                  <a:pt x="480680" y="134205"/>
                </a:lnTo>
                <a:lnTo>
                  <a:pt x="441860" y="111884"/>
                </a:lnTo>
                <a:lnTo>
                  <a:pt x="401890" y="91412"/>
                </a:lnTo>
                <a:lnTo>
                  <a:pt x="360827" y="72848"/>
                </a:lnTo>
                <a:lnTo>
                  <a:pt x="318731" y="56250"/>
                </a:lnTo>
                <a:lnTo>
                  <a:pt x="275659" y="41676"/>
                </a:lnTo>
                <a:lnTo>
                  <a:pt x="231669" y="29184"/>
                </a:lnTo>
                <a:lnTo>
                  <a:pt x="186821" y="18833"/>
                </a:lnTo>
                <a:lnTo>
                  <a:pt x="141171" y="10681"/>
                </a:lnTo>
                <a:lnTo>
                  <a:pt x="94779" y="4786"/>
                </a:lnTo>
                <a:lnTo>
                  <a:pt x="47702" y="1206"/>
                </a:lnTo>
                <a:lnTo>
                  <a:pt x="0" y="0"/>
                </a:lnTo>
                <a:close/>
              </a:path>
            </a:pathLst>
          </a:custGeom>
          <a:solidFill>
            <a:srgbClr val="C7C8CA"/>
          </a:solidFill>
        </p:spPr>
        <p:txBody>
          <a:bodyPr wrap="square" lIns="0" tIns="0" rIns="0" bIns="0" rtlCol="0"/>
          <a:lstStyle/>
          <a:p>
            <a:endParaRPr/>
          </a:p>
        </p:txBody>
      </p:sp>
      <p:sp>
        <p:nvSpPr>
          <p:cNvPr id="17" name="bg object 17"/>
          <p:cNvSpPr/>
          <p:nvPr/>
        </p:nvSpPr>
        <p:spPr>
          <a:xfrm>
            <a:off x="13637130" y="3474784"/>
            <a:ext cx="1483360" cy="2983865"/>
          </a:xfrm>
          <a:custGeom>
            <a:avLst/>
            <a:gdLst/>
            <a:ahLst/>
            <a:cxnLst/>
            <a:rect l="l" t="t" r="r" b="b"/>
            <a:pathLst>
              <a:path w="1483359" h="2983865">
                <a:moveTo>
                  <a:pt x="1482855" y="0"/>
                </a:moveTo>
                <a:lnTo>
                  <a:pt x="1443585" y="623"/>
                </a:lnTo>
                <a:lnTo>
                  <a:pt x="1395685" y="2907"/>
                </a:lnTo>
                <a:lnTo>
                  <a:pt x="1348191" y="6686"/>
                </a:lnTo>
                <a:lnTo>
                  <a:pt x="1301127" y="11936"/>
                </a:lnTo>
                <a:lnTo>
                  <a:pt x="1254515" y="18634"/>
                </a:lnTo>
                <a:lnTo>
                  <a:pt x="1208378" y="26757"/>
                </a:lnTo>
                <a:lnTo>
                  <a:pt x="1162741" y="36282"/>
                </a:lnTo>
                <a:lnTo>
                  <a:pt x="1117625" y="47186"/>
                </a:lnTo>
                <a:lnTo>
                  <a:pt x="1073054" y="59445"/>
                </a:lnTo>
                <a:lnTo>
                  <a:pt x="1029052" y="73037"/>
                </a:lnTo>
                <a:lnTo>
                  <a:pt x="985641" y="87937"/>
                </a:lnTo>
                <a:lnTo>
                  <a:pt x="942845" y="104124"/>
                </a:lnTo>
                <a:lnTo>
                  <a:pt x="900687" y="121574"/>
                </a:lnTo>
                <a:lnTo>
                  <a:pt x="859189" y="140264"/>
                </a:lnTo>
                <a:lnTo>
                  <a:pt x="818375" y="160170"/>
                </a:lnTo>
                <a:lnTo>
                  <a:pt x="778269" y="181270"/>
                </a:lnTo>
                <a:lnTo>
                  <a:pt x="738893" y="203540"/>
                </a:lnTo>
                <a:lnTo>
                  <a:pt x="700271" y="226957"/>
                </a:lnTo>
                <a:lnTo>
                  <a:pt x="662425" y="251498"/>
                </a:lnTo>
                <a:lnTo>
                  <a:pt x="625379" y="277140"/>
                </a:lnTo>
                <a:lnTo>
                  <a:pt x="589156" y="303860"/>
                </a:lnTo>
                <a:lnTo>
                  <a:pt x="553779" y="331634"/>
                </a:lnTo>
                <a:lnTo>
                  <a:pt x="519271" y="360440"/>
                </a:lnTo>
                <a:lnTo>
                  <a:pt x="485656" y="390254"/>
                </a:lnTo>
                <a:lnTo>
                  <a:pt x="452956" y="421053"/>
                </a:lnTo>
                <a:lnTo>
                  <a:pt x="421196" y="452813"/>
                </a:lnTo>
                <a:lnTo>
                  <a:pt x="390397" y="485513"/>
                </a:lnTo>
                <a:lnTo>
                  <a:pt x="360583" y="519128"/>
                </a:lnTo>
                <a:lnTo>
                  <a:pt x="331777" y="553636"/>
                </a:lnTo>
                <a:lnTo>
                  <a:pt x="304003" y="589013"/>
                </a:lnTo>
                <a:lnTo>
                  <a:pt x="277283" y="625236"/>
                </a:lnTo>
                <a:lnTo>
                  <a:pt x="251641" y="662282"/>
                </a:lnTo>
                <a:lnTo>
                  <a:pt x="227100" y="700127"/>
                </a:lnTo>
                <a:lnTo>
                  <a:pt x="203683" y="738750"/>
                </a:lnTo>
                <a:lnTo>
                  <a:pt x="181413" y="778126"/>
                </a:lnTo>
                <a:lnTo>
                  <a:pt x="160313" y="818232"/>
                </a:lnTo>
                <a:lnTo>
                  <a:pt x="140407" y="859046"/>
                </a:lnTo>
                <a:lnTo>
                  <a:pt x="121717" y="900543"/>
                </a:lnTo>
                <a:lnTo>
                  <a:pt x="104267" y="942702"/>
                </a:lnTo>
                <a:lnTo>
                  <a:pt x="88081" y="985498"/>
                </a:lnTo>
                <a:lnTo>
                  <a:pt x="73180" y="1028909"/>
                </a:lnTo>
                <a:lnTo>
                  <a:pt x="59588" y="1072911"/>
                </a:lnTo>
                <a:lnTo>
                  <a:pt x="47329" y="1117482"/>
                </a:lnTo>
                <a:lnTo>
                  <a:pt x="36425" y="1162598"/>
                </a:lnTo>
                <a:lnTo>
                  <a:pt x="26900" y="1208235"/>
                </a:lnTo>
                <a:lnTo>
                  <a:pt x="18777" y="1254372"/>
                </a:lnTo>
                <a:lnTo>
                  <a:pt x="12079" y="1300984"/>
                </a:lnTo>
                <a:lnTo>
                  <a:pt x="6829" y="1348048"/>
                </a:lnTo>
                <a:lnTo>
                  <a:pt x="3050" y="1395542"/>
                </a:lnTo>
                <a:lnTo>
                  <a:pt x="766" y="1443442"/>
                </a:lnTo>
                <a:lnTo>
                  <a:pt x="0" y="1491725"/>
                </a:lnTo>
                <a:lnTo>
                  <a:pt x="766" y="1540008"/>
                </a:lnTo>
                <a:lnTo>
                  <a:pt x="3050" y="1587907"/>
                </a:lnTo>
                <a:lnTo>
                  <a:pt x="6829" y="1635400"/>
                </a:lnTo>
                <a:lnTo>
                  <a:pt x="12079" y="1682464"/>
                </a:lnTo>
                <a:lnTo>
                  <a:pt x="18777" y="1729076"/>
                </a:lnTo>
                <a:lnTo>
                  <a:pt x="26900" y="1775212"/>
                </a:lnTo>
                <a:lnTo>
                  <a:pt x="36425" y="1820849"/>
                </a:lnTo>
                <a:lnTo>
                  <a:pt x="47329" y="1865964"/>
                </a:lnTo>
                <a:lnTo>
                  <a:pt x="59588" y="1910534"/>
                </a:lnTo>
                <a:lnTo>
                  <a:pt x="73180" y="1954536"/>
                </a:lnTo>
                <a:lnTo>
                  <a:pt x="88081" y="1997946"/>
                </a:lnTo>
                <a:lnTo>
                  <a:pt x="104267" y="2040742"/>
                </a:lnTo>
                <a:lnTo>
                  <a:pt x="121717" y="2082900"/>
                </a:lnTo>
                <a:lnTo>
                  <a:pt x="140407" y="2124397"/>
                </a:lnTo>
                <a:lnTo>
                  <a:pt x="160313" y="2165210"/>
                </a:lnTo>
                <a:lnTo>
                  <a:pt x="181413" y="2205316"/>
                </a:lnTo>
                <a:lnTo>
                  <a:pt x="203683" y="2244692"/>
                </a:lnTo>
                <a:lnTo>
                  <a:pt x="227100" y="2283314"/>
                </a:lnTo>
                <a:lnTo>
                  <a:pt x="251641" y="2321160"/>
                </a:lnTo>
                <a:lnTo>
                  <a:pt x="277283" y="2358205"/>
                </a:lnTo>
                <a:lnTo>
                  <a:pt x="304003" y="2394428"/>
                </a:lnTo>
                <a:lnTo>
                  <a:pt x="331777" y="2429805"/>
                </a:lnTo>
                <a:lnTo>
                  <a:pt x="360583" y="2464312"/>
                </a:lnTo>
                <a:lnTo>
                  <a:pt x="390397" y="2497927"/>
                </a:lnTo>
                <a:lnTo>
                  <a:pt x="421196" y="2530626"/>
                </a:lnTo>
                <a:lnTo>
                  <a:pt x="452956" y="2562387"/>
                </a:lnTo>
                <a:lnTo>
                  <a:pt x="485656" y="2593186"/>
                </a:lnTo>
                <a:lnTo>
                  <a:pt x="519271" y="2622999"/>
                </a:lnTo>
                <a:lnTo>
                  <a:pt x="553779" y="2651805"/>
                </a:lnTo>
                <a:lnTo>
                  <a:pt x="589156" y="2679579"/>
                </a:lnTo>
                <a:lnTo>
                  <a:pt x="625379" y="2706299"/>
                </a:lnTo>
                <a:lnTo>
                  <a:pt x="662425" y="2731940"/>
                </a:lnTo>
                <a:lnTo>
                  <a:pt x="700271" y="2756482"/>
                </a:lnTo>
                <a:lnTo>
                  <a:pt x="738893" y="2779899"/>
                </a:lnTo>
                <a:lnTo>
                  <a:pt x="778269" y="2802169"/>
                </a:lnTo>
                <a:lnTo>
                  <a:pt x="818375" y="2823268"/>
                </a:lnTo>
                <a:lnTo>
                  <a:pt x="859189" y="2843174"/>
                </a:lnTo>
                <a:lnTo>
                  <a:pt x="900687" y="2861864"/>
                </a:lnTo>
                <a:lnTo>
                  <a:pt x="942845" y="2879314"/>
                </a:lnTo>
                <a:lnTo>
                  <a:pt x="985641" y="2895501"/>
                </a:lnTo>
                <a:lnTo>
                  <a:pt x="1029052" y="2910402"/>
                </a:lnTo>
                <a:lnTo>
                  <a:pt x="1073054" y="2923993"/>
                </a:lnTo>
                <a:lnTo>
                  <a:pt x="1117625" y="2936252"/>
                </a:lnTo>
                <a:lnTo>
                  <a:pt x="1162741" y="2947156"/>
                </a:lnTo>
                <a:lnTo>
                  <a:pt x="1208378" y="2956681"/>
                </a:lnTo>
                <a:lnTo>
                  <a:pt x="1254515" y="2964804"/>
                </a:lnTo>
                <a:lnTo>
                  <a:pt x="1301127" y="2971502"/>
                </a:lnTo>
                <a:lnTo>
                  <a:pt x="1348191" y="2976752"/>
                </a:lnTo>
                <a:lnTo>
                  <a:pt x="1395685" y="2980531"/>
                </a:lnTo>
                <a:lnTo>
                  <a:pt x="1443585" y="2982815"/>
                </a:lnTo>
                <a:lnTo>
                  <a:pt x="1482855" y="2983439"/>
                </a:lnTo>
                <a:lnTo>
                  <a:pt x="1482855" y="0"/>
                </a:lnTo>
                <a:close/>
              </a:path>
            </a:pathLst>
          </a:custGeom>
          <a:solidFill>
            <a:srgbClr val="C7C8CA"/>
          </a:solidFill>
        </p:spPr>
        <p:txBody>
          <a:bodyPr wrap="square" lIns="0" tIns="0" rIns="0" bIns="0" rtlCol="0"/>
          <a:lstStyle/>
          <a:p>
            <a:endParaRPr/>
          </a:p>
        </p:txBody>
      </p:sp>
      <p:sp>
        <p:nvSpPr>
          <p:cNvPr id="18" name="bg object 18"/>
          <p:cNvSpPr/>
          <p:nvPr/>
        </p:nvSpPr>
        <p:spPr>
          <a:xfrm>
            <a:off x="7569004" y="7"/>
            <a:ext cx="2502535" cy="2445385"/>
          </a:xfrm>
          <a:custGeom>
            <a:avLst/>
            <a:gdLst/>
            <a:ahLst/>
            <a:cxnLst/>
            <a:rect l="l" t="t" r="r" b="b"/>
            <a:pathLst>
              <a:path w="2502534" h="2445385">
                <a:moveTo>
                  <a:pt x="2501988" y="0"/>
                </a:moveTo>
                <a:lnTo>
                  <a:pt x="0" y="0"/>
                </a:lnTo>
                <a:lnTo>
                  <a:pt x="0" y="2445156"/>
                </a:lnTo>
                <a:lnTo>
                  <a:pt x="22872" y="2445156"/>
                </a:lnTo>
                <a:lnTo>
                  <a:pt x="71660" y="2444692"/>
                </a:lnTo>
                <a:lnTo>
                  <a:pt x="120219" y="2443305"/>
                </a:lnTo>
                <a:lnTo>
                  <a:pt x="168540" y="2441005"/>
                </a:lnTo>
                <a:lnTo>
                  <a:pt x="216615" y="2437799"/>
                </a:lnTo>
                <a:lnTo>
                  <a:pt x="264435" y="2433697"/>
                </a:lnTo>
                <a:lnTo>
                  <a:pt x="311991" y="2428705"/>
                </a:lnTo>
                <a:lnTo>
                  <a:pt x="359275" y="2422834"/>
                </a:lnTo>
                <a:lnTo>
                  <a:pt x="406279" y="2416092"/>
                </a:lnTo>
                <a:lnTo>
                  <a:pt x="452993" y="2408486"/>
                </a:lnTo>
                <a:lnTo>
                  <a:pt x="499409" y="2400026"/>
                </a:lnTo>
                <a:lnTo>
                  <a:pt x="545519" y="2390721"/>
                </a:lnTo>
                <a:lnTo>
                  <a:pt x="591314" y="2380577"/>
                </a:lnTo>
                <a:lnTo>
                  <a:pt x="636784" y="2369605"/>
                </a:lnTo>
                <a:lnTo>
                  <a:pt x="681923" y="2357812"/>
                </a:lnTo>
                <a:lnTo>
                  <a:pt x="726720" y="2345207"/>
                </a:lnTo>
                <a:lnTo>
                  <a:pt x="771167" y="2331799"/>
                </a:lnTo>
                <a:lnTo>
                  <a:pt x="815257" y="2317596"/>
                </a:lnTo>
                <a:lnTo>
                  <a:pt x="858979" y="2302606"/>
                </a:lnTo>
                <a:lnTo>
                  <a:pt x="902327" y="2286838"/>
                </a:lnTo>
                <a:lnTo>
                  <a:pt x="945290" y="2270301"/>
                </a:lnTo>
                <a:lnTo>
                  <a:pt x="987860" y="2253003"/>
                </a:lnTo>
                <a:lnTo>
                  <a:pt x="1030029" y="2234952"/>
                </a:lnTo>
                <a:lnTo>
                  <a:pt x="1071788" y="2216157"/>
                </a:lnTo>
                <a:lnTo>
                  <a:pt x="1113129" y="2196626"/>
                </a:lnTo>
                <a:lnTo>
                  <a:pt x="1154042" y="2176369"/>
                </a:lnTo>
                <a:lnTo>
                  <a:pt x="1194520" y="2155393"/>
                </a:lnTo>
                <a:lnTo>
                  <a:pt x="1234553" y="2133707"/>
                </a:lnTo>
                <a:lnTo>
                  <a:pt x="1274134" y="2111319"/>
                </a:lnTo>
                <a:lnTo>
                  <a:pt x="1313252" y="2088238"/>
                </a:lnTo>
                <a:lnTo>
                  <a:pt x="1351901" y="2064473"/>
                </a:lnTo>
                <a:lnTo>
                  <a:pt x="1390071" y="2040032"/>
                </a:lnTo>
                <a:lnTo>
                  <a:pt x="1427753" y="2014923"/>
                </a:lnTo>
                <a:lnTo>
                  <a:pt x="1464940" y="1989154"/>
                </a:lnTo>
                <a:lnTo>
                  <a:pt x="1501621" y="1962736"/>
                </a:lnTo>
                <a:lnTo>
                  <a:pt x="1537790" y="1935675"/>
                </a:lnTo>
                <a:lnTo>
                  <a:pt x="1573437" y="1907981"/>
                </a:lnTo>
                <a:lnTo>
                  <a:pt x="1608553" y="1879661"/>
                </a:lnTo>
                <a:lnTo>
                  <a:pt x="1643130" y="1850725"/>
                </a:lnTo>
                <a:lnTo>
                  <a:pt x="1677159" y="1821181"/>
                </a:lnTo>
                <a:lnTo>
                  <a:pt x="1710633" y="1791037"/>
                </a:lnTo>
                <a:lnTo>
                  <a:pt x="1743541" y="1760302"/>
                </a:lnTo>
                <a:lnTo>
                  <a:pt x="1775875" y="1728984"/>
                </a:lnTo>
                <a:lnTo>
                  <a:pt x="1807628" y="1697092"/>
                </a:lnTo>
                <a:lnTo>
                  <a:pt x="1838790" y="1664634"/>
                </a:lnTo>
                <a:lnTo>
                  <a:pt x="1869352" y="1631620"/>
                </a:lnTo>
                <a:lnTo>
                  <a:pt x="1899307" y="1598056"/>
                </a:lnTo>
                <a:lnTo>
                  <a:pt x="1928645" y="1563953"/>
                </a:lnTo>
                <a:lnTo>
                  <a:pt x="1957357" y="1529318"/>
                </a:lnTo>
                <a:lnTo>
                  <a:pt x="1985436" y="1494159"/>
                </a:lnTo>
                <a:lnTo>
                  <a:pt x="2012873" y="1458486"/>
                </a:lnTo>
                <a:lnTo>
                  <a:pt x="2039658" y="1422307"/>
                </a:lnTo>
                <a:lnTo>
                  <a:pt x="2065784" y="1385629"/>
                </a:lnTo>
                <a:lnTo>
                  <a:pt x="2091241" y="1348463"/>
                </a:lnTo>
                <a:lnTo>
                  <a:pt x="2116022" y="1310816"/>
                </a:lnTo>
                <a:lnTo>
                  <a:pt x="2140117" y="1272697"/>
                </a:lnTo>
                <a:lnTo>
                  <a:pt x="2163518" y="1234114"/>
                </a:lnTo>
                <a:lnTo>
                  <a:pt x="2186217" y="1195076"/>
                </a:lnTo>
                <a:lnTo>
                  <a:pt x="2208204" y="1155591"/>
                </a:lnTo>
                <a:lnTo>
                  <a:pt x="2229471" y="1115668"/>
                </a:lnTo>
                <a:lnTo>
                  <a:pt x="2250010" y="1075315"/>
                </a:lnTo>
                <a:lnTo>
                  <a:pt x="2269811" y="1034540"/>
                </a:lnTo>
                <a:lnTo>
                  <a:pt x="2288867" y="993353"/>
                </a:lnTo>
                <a:lnTo>
                  <a:pt x="2307168" y="951762"/>
                </a:lnTo>
                <a:lnTo>
                  <a:pt x="2324707" y="909775"/>
                </a:lnTo>
                <a:lnTo>
                  <a:pt x="2341474" y="867401"/>
                </a:lnTo>
                <a:lnTo>
                  <a:pt x="2357460" y="824648"/>
                </a:lnTo>
                <a:lnTo>
                  <a:pt x="2372658" y="781524"/>
                </a:lnTo>
                <a:lnTo>
                  <a:pt x="2387059" y="738039"/>
                </a:lnTo>
                <a:lnTo>
                  <a:pt x="2400653" y="694200"/>
                </a:lnTo>
                <a:lnTo>
                  <a:pt x="2413433" y="650017"/>
                </a:lnTo>
                <a:lnTo>
                  <a:pt x="2425389" y="605497"/>
                </a:lnTo>
                <a:lnTo>
                  <a:pt x="2436514" y="560649"/>
                </a:lnTo>
                <a:lnTo>
                  <a:pt x="2446798" y="515483"/>
                </a:lnTo>
                <a:lnTo>
                  <a:pt x="2456233" y="470005"/>
                </a:lnTo>
                <a:lnTo>
                  <a:pt x="2464810" y="424225"/>
                </a:lnTo>
                <a:lnTo>
                  <a:pt x="2472521" y="378151"/>
                </a:lnTo>
                <a:lnTo>
                  <a:pt x="2479357" y="331791"/>
                </a:lnTo>
                <a:lnTo>
                  <a:pt x="2485310" y="285155"/>
                </a:lnTo>
                <a:lnTo>
                  <a:pt x="2490370" y="238251"/>
                </a:lnTo>
                <a:lnTo>
                  <a:pt x="2494530" y="191086"/>
                </a:lnTo>
                <a:lnTo>
                  <a:pt x="2497780" y="143670"/>
                </a:lnTo>
                <a:lnTo>
                  <a:pt x="2500112" y="96012"/>
                </a:lnTo>
                <a:lnTo>
                  <a:pt x="2501518" y="48119"/>
                </a:lnTo>
                <a:lnTo>
                  <a:pt x="2501988" y="0"/>
                </a:lnTo>
                <a:close/>
              </a:path>
            </a:pathLst>
          </a:custGeom>
          <a:solidFill>
            <a:srgbClr val="C7C8CA"/>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93800" y="96067"/>
            <a:ext cx="2486659" cy="1270000"/>
          </a:xfrm>
          <a:prstGeom prst="rect">
            <a:avLst/>
          </a:prstGeom>
        </p:spPr>
        <p:txBody>
          <a:bodyPr wrap="square" lIns="0" tIns="0" rIns="0" bIns="0">
            <a:spAutoFit/>
          </a:bodyPr>
          <a:lstStyle>
            <a:lvl1pPr>
              <a:defRPr sz="4000" b="1" i="0">
                <a:solidFill>
                  <a:srgbClr val="008445"/>
                </a:solidFill>
                <a:latin typeface="Arial"/>
                <a:cs typeface="Arial"/>
              </a:defRPr>
            </a:lvl1pPr>
          </a:lstStyle>
          <a:p>
            <a:endParaRPr/>
          </a:p>
        </p:txBody>
      </p:sp>
      <p:sp>
        <p:nvSpPr>
          <p:cNvPr id="3" name="Holder 3"/>
          <p:cNvSpPr>
            <a:spLocks noGrp="1"/>
          </p:cNvSpPr>
          <p:nvPr>
            <p:ph type="body" idx="1"/>
          </p:nvPr>
        </p:nvSpPr>
        <p:spPr>
          <a:xfrm>
            <a:off x="756285" y="2459482"/>
            <a:ext cx="1361313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9/22/21</a:t>
            </a:fld>
            <a:endParaRPr lang="en-US"/>
          </a:p>
        </p:txBody>
      </p:sp>
      <p:sp>
        <p:nvSpPr>
          <p:cNvPr id="6" name="Holder 6"/>
          <p:cNvSpPr>
            <a:spLocks noGrp="1"/>
          </p:cNvSpPr>
          <p:nvPr>
            <p:ph type="sldNum" sz="quarter" idx="7"/>
          </p:nvPr>
        </p:nvSpPr>
        <p:spPr>
          <a:xfrm>
            <a:off x="10890504" y="9944862"/>
            <a:ext cx="3478911"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90441" y="5495185"/>
            <a:ext cx="6821170" cy="1749197"/>
          </a:xfrm>
          <a:prstGeom prst="rect">
            <a:avLst/>
          </a:prstGeom>
        </p:spPr>
        <p:txBody>
          <a:bodyPr vert="horz" wrap="square" lIns="0" tIns="12700" rIns="0" bIns="0" rtlCol="0">
            <a:spAutoFit/>
          </a:bodyPr>
          <a:lstStyle/>
          <a:p>
            <a:pPr marL="43815" marR="86995" algn="just">
              <a:lnSpc>
                <a:spcPct val="100000"/>
              </a:lnSpc>
              <a:spcBef>
                <a:spcPts val="100"/>
              </a:spcBef>
            </a:pPr>
            <a:r>
              <a:rPr lang="nl-NL" sz="800" b="1" spc="-5" dirty="0">
                <a:solidFill>
                  <a:srgbClr val="7097C7"/>
                </a:solidFill>
                <a:latin typeface="Futura" panose="020B0602020204020303" pitchFamily="34" charset="-79"/>
                <a:cs typeface="Futura" panose="020B0602020204020303" pitchFamily="34" charset="-79"/>
              </a:rPr>
              <a:t>FERRO MINERAL </a:t>
            </a:r>
            <a:r>
              <a:rPr lang="nl-NL" sz="800" spc="-5" dirty="0">
                <a:latin typeface="Futura"/>
                <a:cs typeface="Futura"/>
              </a:rPr>
              <a:t>heeft een synergetische formule om de opname en het metabolisme van ijzer te optimaliseren en zo de fysiologische functie ervan te bevorderen. Vitamine C in natuurlijke vorm en L-cysteïne bevorderen de opname van ijzer, vitamine B6 en B12 dragen bij tot de normale vorming van rode bloedcellen, riboflavine draagt ​​bij tot het behoud van normale rode bloedcellen en foliumzuur tot normale hematopoëse. De formule van FERRO MINERAL is verrijkt met </a:t>
            </a:r>
            <a:r>
              <a:rPr lang="nl-NL" sz="800" spc="-5" dirty="0" err="1">
                <a:latin typeface="Futura"/>
                <a:cs typeface="Futura"/>
              </a:rPr>
              <a:t>Hericium</a:t>
            </a:r>
            <a:r>
              <a:rPr lang="nl-NL" sz="800" spc="-5" dirty="0">
                <a:latin typeface="Futura"/>
                <a:cs typeface="Futura"/>
              </a:rPr>
              <a:t>-extract, een medicinale paddenstoel die de regeneratie van het maag- en darmslijmvlies en daarmee de gastro-intestinale functie bevordert, de opname van ijzer bevordert en met koper, een sporenelement dat ook belangrijk is voor het vergemakkelijken van de assimilatie en het transport van ijzer en betrokken bij de vorming van rode bloedcellen. De </a:t>
            </a:r>
            <a:r>
              <a:rPr lang="nl-NL" sz="800" spc="-5" dirty="0" err="1">
                <a:latin typeface="Futura"/>
                <a:cs typeface="Futura"/>
              </a:rPr>
              <a:t>bisglycinaatvorm</a:t>
            </a:r>
            <a:r>
              <a:rPr lang="nl-NL" sz="800" spc="-5" dirty="0">
                <a:latin typeface="Futura"/>
                <a:cs typeface="Futura"/>
              </a:rPr>
              <a:t> van ijzer garandeert een betere opname en beperkt typische spijsverteringsproblemen vrijwel volledig.</a:t>
            </a:r>
          </a:p>
          <a:p>
            <a:pPr marL="43815" marR="86995" algn="just">
              <a:lnSpc>
                <a:spcPct val="100000"/>
              </a:lnSpc>
              <a:spcBef>
                <a:spcPts val="100"/>
              </a:spcBef>
            </a:pPr>
            <a:r>
              <a:rPr lang="nl-NL" sz="800" spc="-5" dirty="0">
                <a:latin typeface="Futura"/>
                <a:cs typeface="Futura"/>
              </a:rPr>
              <a:t>Hoewel het lichaam zijn verliezen beperkt, komen gevallen van ijzertekort vrij vaak voor. Het tekort manifesteert zich met asthenie, bleekheid, zwakte, vermoeidheid en in de meest ernstige gevallen met hoofdpijn, hartkloppingen, ijzervrije anemie, gemakkelijke infecties, neuralgie, vasomotorische stoornissen. IJZERMINERAAL is nuttig voor het compenseren van ijzertekorten en voor het bijdragen aan de normale vorming van rode bloedcellen en hemoglobine. Ideaal bij de behandeling van tekorten aan dit mineraal (zelfs voor degenen die een restrictief dieet volgen of een onevenwichtig of vegetarisch dieet volgen), bij het voorkomen van bloedarmoede en bij lage ijzerreserves in verband met zwangerschap of de menstruatiecyclus. Ook geïndiceerd in perioden van verhoogde behoefte geassocieerd met intense fysieke activiteit, stress en </a:t>
            </a:r>
            <a:r>
              <a:rPr lang="nl-NL" sz="800" spc="-5" dirty="0" err="1">
                <a:latin typeface="Futura"/>
                <a:cs typeface="Futura"/>
              </a:rPr>
              <a:t>psychofysieke</a:t>
            </a:r>
            <a:r>
              <a:rPr lang="nl-NL" sz="800" spc="-5" dirty="0">
                <a:latin typeface="Futura"/>
                <a:cs typeface="Futura"/>
              </a:rPr>
              <a:t> vermoeidheid.</a:t>
            </a:r>
            <a:endParaRPr sz="800" dirty="0">
              <a:latin typeface="Futura-Medium"/>
              <a:cs typeface="Futura-Medium"/>
            </a:endParaRPr>
          </a:p>
        </p:txBody>
      </p:sp>
      <p:sp>
        <p:nvSpPr>
          <p:cNvPr id="3" name="object 3"/>
          <p:cNvSpPr txBox="1">
            <a:spLocks noGrp="1"/>
          </p:cNvSpPr>
          <p:nvPr>
            <p:ph type="title"/>
          </p:nvPr>
        </p:nvSpPr>
        <p:spPr>
          <a:xfrm>
            <a:off x="7893800" y="96067"/>
            <a:ext cx="3021965" cy="1252907"/>
          </a:xfrm>
          <a:prstGeom prst="rect">
            <a:avLst/>
          </a:prstGeom>
        </p:spPr>
        <p:txBody>
          <a:bodyPr vert="horz" wrap="square" lIns="0" tIns="0" rIns="0" bIns="0" rtlCol="0">
            <a:spAutoFit/>
          </a:bodyPr>
          <a:lstStyle/>
          <a:p>
            <a:pPr marL="12700" marR="5080">
              <a:lnSpc>
                <a:spcPts val="5000"/>
              </a:lnSpc>
            </a:pPr>
            <a:r>
              <a:rPr spc="30" dirty="0">
                <a:solidFill>
                  <a:srgbClr val="7097C7"/>
                </a:solidFill>
                <a:latin typeface="Futura" panose="020B0602020204020303" pitchFamily="34" charset="-79"/>
                <a:cs typeface="Futura" panose="020B0602020204020303" pitchFamily="34" charset="-79"/>
              </a:rPr>
              <a:t>FERRO </a:t>
            </a:r>
            <a:r>
              <a:rPr spc="35" dirty="0">
                <a:solidFill>
                  <a:srgbClr val="7097C7"/>
                </a:solidFill>
                <a:latin typeface="Futura" panose="020B0602020204020303" pitchFamily="34" charset="-79"/>
                <a:cs typeface="Futura" panose="020B0602020204020303" pitchFamily="34" charset="-79"/>
              </a:rPr>
              <a:t> </a:t>
            </a:r>
            <a:r>
              <a:rPr spc="160" dirty="0">
                <a:solidFill>
                  <a:srgbClr val="7097C7"/>
                </a:solidFill>
                <a:latin typeface="Futura" panose="020B0602020204020303" pitchFamily="34" charset="-79"/>
                <a:cs typeface="Futura" panose="020B0602020204020303" pitchFamily="34" charset="-79"/>
              </a:rPr>
              <a:t>MINERAL</a:t>
            </a:r>
          </a:p>
        </p:txBody>
      </p:sp>
      <p:sp>
        <p:nvSpPr>
          <p:cNvPr id="4" name="object 4"/>
          <p:cNvSpPr txBox="1"/>
          <p:nvPr/>
        </p:nvSpPr>
        <p:spPr>
          <a:xfrm>
            <a:off x="7889299" y="1319205"/>
            <a:ext cx="4617720" cy="2036899"/>
          </a:xfrm>
          <a:prstGeom prst="rect">
            <a:avLst/>
          </a:prstGeom>
        </p:spPr>
        <p:txBody>
          <a:bodyPr vert="horz" wrap="square" lIns="0" tIns="36000" rIns="0" bIns="0" rtlCol="0">
            <a:spAutoFit/>
          </a:bodyPr>
          <a:lstStyle/>
          <a:p>
            <a:pPr marL="17145" algn="just">
              <a:lnSpc>
                <a:spcPct val="100000"/>
              </a:lnSpc>
              <a:spcBef>
                <a:spcPts val="765"/>
              </a:spcBef>
            </a:pPr>
            <a:r>
              <a:rPr sz="2200" b="1" spc="204" dirty="0">
                <a:solidFill>
                  <a:srgbClr val="7097C7"/>
                </a:solidFill>
                <a:latin typeface="Arial"/>
                <a:cs typeface="Arial"/>
              </a:rPr>
              <a:t>60</a:t>
            </a:r>
            <a:r>
              <a:rPr sz="2200" b="1" spc="-95" dirty="0">
                <a:solidFill>
                  <a:srgbClr val="7097C7"/>
                </a:solidFill>
                <a:latin typeface="Arial"/>
                <a:cs typeface="Arial"/>
              </a:rPr>
              <a:t> </a:t>
            </a:r>
            <a:r>
              <a:rPr sz="2200" b="1" spc="-35" dirty="0">
                <a:solidFill>
                  <a:srgbClr val="7097C7"/>
                </a:solidFill>
                <a:latin typeface="Arial"/>
                <a:cs typeface="Arial"/>
              </a:rPr>
              <a:t>CAPSULE</a:t>
            </a:r>
            <a:r>
              <a:rPr lang="nl-NL" sz="2200" b="1" spc="-35" dirty="0">
                <a:solidFill>
                  <a:srgbClr val="7097C7"/>
                </a:solidFill>
                <a:latin typeface="Arial"/>
                <a:cs typeface="Arial"/>
              </a:rPr>
              <a:t>S</a:t>
            </a:r>
            <a:endParaRPr lang="nl-NL" sz="600" b="1" spc="-35" dirty="0">
              <a:solidFill>
                <a:srgbClr val="7097C7"/>
              </a:solidFill>
              <a:latin typeface="Arial"/>
              <a:cs typeface="Arial"/>
            </a:endParaRPr>
          </a:p>
          <a:p>
            <a:pPr marL="17145" algn="just">
              <a:lnSpc>
                <a:spcPct val="100000"/>
              </a:lnSpc>
              <a:spcBef>
                <a:spcPts val="765"/>
              </a:spcBef>
            </a:pPr>
            <a:endParaRPr sz="600" dirty="0">
              <a:solidFill>
                <a:srgbClr val="7097C7"/>
              </a:solidFill>
              <a:latin typeface="Arial"/>
              <a:cs typeface="Arial"/>
            </a:endParaRPr>
          </a:p>
          <a:p>
            <a:pPr marL="12700" algn="just">
              <a:lnSpc>
                <a:spcPct val="100000"/>
              </a:lnSpc>
              <a:spcBef>
                <a:spcPts val="365"/>
              </a:spcBef>
            </a:pPr>
            <a:r>
              <a:rPr lang="nl-NL" sz="1200" spc="-10" dirty="0">
                <a:solidFill>
                  <a:srgbClr val="7097C7"/>
                </a:solidFill>
                <a:latin typeface="Futura-Medium"/>
                <a:cs typeface="Futura-Medium"/>
              </a:rPr>
              <a:t>VOEDINGSSUPPLEMENT OP BASIS VAN</a:t>
            </a:r>
          </a:p>
          <a:p>
            <a:pPr marL="12700" algn="just">
              <a:lnSpc>
                <a:spcPct val="100000"/>
              </a:lnSpc>
              <a:spcBef>
                <a:spcPts val="365"/>
              </a:spcBef>
            </a:pPr>
            <a:r>
              <a:rPr lang="nl-NL" sz="1400" b="1" spc="-10" dirty="0">
                <a:solidFill>
                  <a:srgbClr val="7097C7"/>
                </a:solidFill>
                <a:latin typeface="Futura" panose="020B0602020204020303" pitchFamily="34" charset="-79"/>
                <a:cs typeface="Futura" panose="020B0602020204020303" pitchFamily="34" charset="-79"/>
              </a:rPr>
              <a:t>IJZER, CISTEÏNE, KOPER, HERICIUM, VITAMINEN UIT GROEP B</a:t>
            </a:r>
            <a:r>
              <a:rPr lang="nl-NL" sz="1400" b="1" spc="-10">
                <a:solidFill>
                  <a:srgbClr val="7097C7"/>
                </a:solidFill>
                <a:latin typeface="Futura" panose="020B0602020204020303" pitchFamily="34" charset="-79"/>
                <a:cs typeface="Futura" panose="020B0602020204020303" pitchFamily="34" charset="-79"/>
              </a:rPr>
              <a:t>, ACEROLA</a:t>
            </a:r>
            <a:endParaRPr lang="nl-NL" sz="800" b="1" dirty="0">
              <a:solidFill>
                <a:srgbClr val="7097C7"/>
              </a:solidFill>
              <a:latin typeface="Futura" panose="020B0602020204020303" pitchFamily="34" charset="-79"/>
              <a:cs typeface="Futura" panose="020B0602020204020303" pitchFamily="34" charset="-79"/>
            </a:endParaRPr>
          </a:p>
          <a:p>
            <a:pPr marL="12700" algn="just">
              <a:lnSpc>
                <a:spcPct val="100000"/>
              </a:lnSpc>
              <a:spcBef>
                <a:spcPts val="365"/>
              </a:spcBef>
            </a:pPr>
            <a:endParaRPr lang="nl-NL" sz="800" b="1" dirty="0">
              <a:solidFill>
                <a:srgbClr val="7097C7"/>
              </a:solidFill>
              <a:latin typeface="Futura" panose="020B0602020204020303" pitchFamily="34" charset="-79"/>
              <a:cs typeface="Futura" panose="020B0602020204020303" pitchFamily="34" charset="-79"/>
            </a:endParaRPr>
          </a:p>
          <a:p>
            <a:pPr marL="12700" algn="just">
              <a:lnSpc>
                <a:spcPct val="100000"/>
              </a:lnSpc>
              <a:spcBef>
                <a:spcPts val="365"/>
              </a:spcBef>
            </a:pPr>
            <a:r>
              <a:rPr lang="nl-NL" sz="1000" dirty="0">
                <a:solidFill>
                  <a:srgbClr val="7097C7"/>
                </a:solidFill>
                <a:latin typeface="Futura-Medium"/>
                <a:cs typeface="Futura-Medium"/>
              </a:rPr>
              <a:t>OM HET GEBREK AAN IJZER TE COMPENSEREN. IDEAAL BIJ ANEMIE, INTENSE FYSIEKE ACTIVITEIT, STRESS, PSYCHOFYSISCHE VERMOEIDHEID VERBONDEN MET EEN VERHOOGDE BEHOEFTE AAN IJZER</a:t>
            </a:r>
            <a:endParaRPr sz="1000" dirty="0">
              <a:solidFill>
                <a:srgbClr val="7097C7"/>
              </a:solidFill>
              <a:latin typeface="Futura-Medium"/>
              <a:cs typeface="Futura-Medium"/>
            </a:endParaRPr>
          </a:p>
        </p:txBody>
      </p:sp>
      <p:grpSp>
        <p:nvGrpSpPr>
          <p:cNvPr id="5" name="object 5"/>
          <p:cNvGrpSpPr/>
          <p:nvPr/>
        </p:nvGrpSpPr>
        <p:grpSpPr>
          <a:xfrm>
            <a:off x="12060004" y="0"/>
            <a:ext cx="3098165" cy="2862580"/>
            <a:chOff x="12060004" y="0"/>
            <a:chExt cx="3098165" cy="2862580"/>
          </a:xfrm>
        </p:grpSpPr>
        <p:pic>
          <p:nvPicPr>
            <p:cNvPr id="6" name="object 6"/>
            <p:cNvPicPr/>
            <p:nvPr/>
          </p:nvPicPr>
          <p:blipFill>
            <a:blip r:embed="rId2" cstate="print"/>
            <a:stretch>
              <a:fillRect/>
            </a:stretch>
          </p:blipFill>
          <p:spPr>
            <a:xfrm>
              <a:off x="13529655" y="18250"/>
              <a:ext cx="1465658" cy="2646223"/>
            </a:xfrm>
            <a:prstGeom prst="rect">
              <a:avLst/>
            </a:prstGeom>
          </p:spPr>
        </p:pic>
        <p:sp>
          <p:nvSpPr>
            <p:cNvPr id="7" name="object 7"/>
            <p:cNvSpPr/>
            <p:nvPr/>
          </p:nvSpPr>
          <p:spPr>
            <a:xfrm>
              <a:off x="12098104" y="0"/>
              <a:ext cx="3021965" cy="2786380"/>
            </a:xfrm>
            <a:custGeom>
              <a:avLst/>
              <a:gdLst/>
              <a:ahLst/>
              <a:cxnLst/>
              <a:rect l="l" t="t" r="r" b="b"/>
              <a:pathLst>
                <a:path w="3021965" h="2786380">
                  <a:moveTo>
                    <a:pt x="2735059" y="2786139"/>
                  </a:moveTo>
                  <a:lnTo>
                    <a:pt x="2783169" y="2785722"/>
                  </a:lnTo>
                  <a:lnTo>
                    <a:pt x="2831079" y="2784476"/>
                  </a:lnTo>
                  <a:lnTo>
                    <a:pt x="2878780" y="2782406"/>
                  </a:lnTo>
                  <a:lnTo>
                    <a:pt x="2926267" y="2779521"/>
                  </a:lnTo>
                  <a:lnTo>
                    <a:pt x="2973533" y="2775827"/>
                  </a:lnTo>
                  <a:lnTo>
                    <a:pt x="3020571" y="2771330"/>
                  </a:lnTo>
                  <a:lnTo>
                    <a:pt x="3021882" y="2771182"/>
                  </a:lnTo>
                </a:path>
                <a:path w="3021965" h="2786380">
                  <a:moveTo>
                    <a:pt x="300" y="0"/>
                  </a:moveTo>
                  <a:lnTo>
                    <a:pt x="414" y="83507"/>
                  </a:lnTo>
                  <a:lnTo>
                    <a:pt x="1653" y="131696"/>
                  </a:lnTo>
                  <a:lnTo>
                    <a:pt x="3711" y="179676"/>
                  </a:lnTo>
                  <a:lnTo>
                    <a:pt x="6579" y="227440"/>
                  </a:lnTo>
                  <a:lnTo>
                    <a:pt x="10252" y="274982"/>
                  </a:lnTo>
                  <a:lnTo>
                    <a:pt x="14722" y="322294"/>
                  </a:lnTo>
                  <a:lnTo>
                    <a:pt x="19984" y="369370"/>
                  </a:lnTo>
                  <a:lnTo>
                    <a:pt x="26029" y="416203"/>
                  </a:lnTo>
                  <a:lnTo>
                    <a:pt x="32852" y="462786"/>
                  </a:lnTo>
                  <a:lnTo>
                    <a:pt x="40445" y="509112"/>
                  </a:lnTo>
                  <a:lnTo>
                    <a:pt x="48801" y="555174"/>
                  </a:lnTo>
                  <a:lnTo>
                    <a:pt x="57915" y="600967"/>
                  </a:lnTo>
                  <a:lnTo>
                    <a:pt x="67779" y="646482"/>
                  </a:lnTo>
                  <a:lnTo>
                    <a:pt x="78386" y="691713"/>
                  </a:lnTo>
                  <a:lnTo>
                    <a:pt x="89730" y="736653"/>
                  </a:lnTo>
                  <a:lnTo>
                    <a:pt x="101803" y="781296"/>
                  </a:lnTo>
                  <a:lnTo>
                    <a:pt x="114600" y="825634"/>
                  </a:lnTo>
                  <a:lnTo>
                    <a:pt x="128113" y="869661"/>
                  </a:lnTo>
                  <a:lnTo>
                    <a:pt x="142335" y="913370"/>
                  </a:lnTo>
                  <a:lnTo>
                    <a:pt x="157260" y="956754"/>
                  </a:lnTo>
                  <a:lnTo>
                    <a:pt x="172881" y="999806"/>
                  </a:lnTo>
                  <a:lnTo>
                    <a:pt x="189191" y="1042519"/>
                  </a:lnTo>
                  <a:lnTo>
                    <a:pt x="206183" y="1084888"/>
                  </a:lnTo>
                  <a:lnTo>
                    <a:pt x="223851" y="1126904"/>
                  </a:lnTo>
                  <a:lnTo>
                    <a:pt x="242188" y="1168561"/>
                  </a:lnTo>
                  <a:lnTo>
                    <a:pt x="261187" y="1209852"/>
                  </a:lnTo>
                  <a:lnTo>
                    <a:pt x="280841" y="1250770"/>
                  </a:lnTo>
                  <a:lnTo>
                    <a:pt x="301143" y="1291310"/>
                  </a:lnTo>
                  <a:lnTo>
                    <a:pt x="322087" y="1331462"/>
                  </a:lnTo>
                  <a:lnTo>
                    <a:pt x="343666" y="1371222"/>
                  </a:lnTo>
                  <a:lnTo>
                    <a:pt x="365873" y="1410582"/>
                  </a:lnTo>
                  <a:lnTo>
                    <a:pt x="388701" y="1449535"/>
                  </a:lnTo>
                  <a:lnTo>
                    <a:pt x="412144" y="1488075"/>
                  </a:lnTo>
                  <a:lnTo>
                    <a:pt x="436195" y="1526194"/>
                  </a:lnTo>
                  <a:lnTo>
                    <a:pt x="460847" y="1563886"/>
                  </a:lnTo>
                  <a:lnTo>
                    <a:pt x="486093" y="1601143"/>
                  </a:lnTo>
                  <a:lnTo>
                    <a:pt x="511926" y="1637960"/>
                  </a:lnTo>
                  <a:lnTo>
                    <a:pt x="538340" y="1674330"/>
                  </a:lnTo>
                  <a:lnTo>
                    <a:pt x="565328" y="1710245"/>
                  </a:lnTo>
                  <a:lnTo>
                    <a:pt x="592883" y="1745698"/>
                  </a:lnTo>
                  <a:lnTo>
                    <a:pt x="620999" y="1780684"/>
                  </a:lnTo>
                  <a:lnTo>
                    <a:pt x="649667" y="1815194"/>
                  </a:lnTo>
                  <a:lnTo>
                    <a:pt x="678883" y="1849223"/>
                  </a:lnTo>
                  <a:lnTo>
                    <a:pt x="708639" y="1882764"/>
                  </a:lnTo>
                  <a:lnTo>
                    <a:pt x="738927" y="1915808"/>
                  </a:lnTo>
                  <a:lnTo>
                    <a:pt x="769743" y="1948351"/>
                  </a:lnTo>
                  <a:lnTo>
                    <a:pt x="801077" y="1980385"/>
                  </a:lnTo>
                  <a:lnTo>
                    <a:pt x="832925" y="2011902"/>
                  </a:lnTo>
                  <a:lnTo>
                    <a:pt x="865279" y="2042897"/>
                  </a:lnTo>
                  <a:lnTo>
                    <a:pt x="898132" y="2073363"/>
                  </a:lnTo>
                  <a:lnTo>
                    <a:pt x="931478" y="2103292"/>
                  </a:lnTo>
                  <a:lnTo>
                    <a:pt x="965309" y="2132679"/>
                  </a:lnTo>
                  <a:lnTo>
                    <a:pt x="999619" y="2161515"/>
                  </a:lnTo>
                  <a:lnTo>
                    <a:pt x="1034402" y="2189794"/>
                  </a:lnTo>
                  <a:lnTo>
                    <a:pt x="1069650" y="2217510"/>
                  </a:lnTo>
                  <a:lnTo>
                    <a:pt x="1105356" y="2244656"/>
                  </a:lnTo>
                  <a:lnTo>
                    <a:pt x="1141514" y="2271224"/>
                  </a:lnTo>
                  <a:lnTo>
                    <a:pt x="1178118" y="2297208"/>
                  </a:lnTo>
                  <a:lnTo>
                    <a:pt x="1215159" y="2322601"/>
                  </a:lnTo>
                  <a:lnTo>
                    <a:pt x="1252633" y="2347397"/>
                  </a:lnTo>
                  <a:lnTo>
                    <a:pt x="1290531" y="2371588"/>
                  </a:lnTo>
                  <a:lnTo>
                    <a:pt x="1328846" y="2395168"/>
                  </a:lnTo>
                  <a:lnTo>
                    <a:pt x="1367573" y="2418130"/>
                  </a:lnTo>
                  <a:lnTo>
                    <a:pt x="1406705" y="2440466"/>
                  </a:lnTo>
                  <a:lnTo>
                    <a:pt x="1446234" y="2462171"/>
                  </a:lnTo>
                  <a:lnTo>
                    <a:pt x="1486154" y="2483238"/>
                  </a:lnTo>
                  <a:lnTo>
                    <a:pt x="1526458" y="2503659"/>
                  </a:lnTo>
                  <a:lnTo>
                    <a:pt x="1567139" y="2523427"/>
                  </a:lnTo>
                  <a:lnTo>
                    <a:pt x="1608190" y="2542537"/>
                  </a:lnTo>
                  <a:lnTo>
                    <a:pt x="1649606" y="2560981"/>
                  </a:lnTo>
                  <a:lnTo>
                    <a:pt x="1691378" y="2578752"/>
                  </a:lnTo>
                  <a:lnTo>
                    <a:pt x="1733500" y="2595843"/>
                  </a:lnTo>
                  <a:lnTo>
                    <a:pt x="1775966" y="2612249"/>
                  </a:lnTo>
                  <a:lnTo>
                    <a:pt x="1818768" y="2627961"/>
                  </a:lnTo>
                  <a:lnTo>
                    <a:pt x="1861901" y="2642973"/>
                  </a:lnTo>
                  <a:lnTo>
                    <a:pt x="1905356" y="2657278"/>
                  </a:lnTo>
                  <a:lnTo>
                    <a:pt x="1949127" y="2670870"/>
                  </a:lnTo>
                  <a:lnTo>
                    <a:pt x="1993208" y="2683741"/>
                  </a:lnTo>
                  <a:lnTo>
                    <a:pt x="2037592" y="2695885"/>
                  </a:lnTo>
                  <a:lnTo>
                    <a:pt x="2082271" y="2707295"/>
                  </a:lnTo>
                  <a:lnTo>
                    <a:pt x="2127240" y="2717964"/>
                  </a:lnTo>
                  <a:lnTo>
                    <a:pt x="2172491" y="2727886"/>
                  </a:lnTo>
                  <a:lnTo>
                    <a:pt x="2218018" y="2737053"/>
                  </a:lnTo>
                  <a:lnTo>
                    <a:pt x="2263813" y="2745458"/>
                  </a:lnTo>
                  <a:lnTo>
                    <a:pt x="2309870" y="2753096"/>
                  </a:lnTo>
                  <a:lnTo>
                    <a:pt x="2356183" y="2759958"/>
                  </a:lnTo>
                  <a:lnTo>
                    <a:pt x="2402744" y="2766038"/>
                  </a:lnTo>
                  <a:lnTo>
                    <a:pt x="2449547" y="2771330"/>
                  </a:lnTo>
                  <a:lnTo>
                    <a:pt x="2496584" y="2775827"/>
                  </a:lnTo>
                  <a:lnTo>
                    <a:pt x="2543850" y="2779521"/>
                  </a:lnTo>
                  <a:lnTo>
                    <a:pt x="2591337" y="2782406"/>
                  </a:lnTo>
                  <a:lnTo>
                    <a:pt x="2639039" y="2784476"/>
                  </a:lnTo>
                  <a:lnTo>
                    <a:pt x="2686948" y="2785722"/>
                  </a:lnTo>
                  <a:lnTo>
                    <a:pt x="2735059" y="2786139"/>
                  </a:lnTo>
                </a:path>
              </a:pathLst>
            </a:custGeom>
            <a:ln w="76200">
              <a:solidFill>
                <a:srgbClr val="C7C8CA"/>
              </a:solidFill>
            </a:ln>
          </p:spPr>
          <p:txBody>
            <a:bodyPr wrap="square" lIns="0" tIns="0" rIns="0" bIns="0" rtlCol="0"/>
            <a:lstStyle/>
            <a:p>
              <a:endParaRPr/>
            </a:p>
          </p:txBody>
        </p:sp>
      </p:grpSp>
      <p:sp>
        <p:nvSpPr>
          <p:cNvPr id="8" name="object 8"/>
          <p:cNvSpPr txBox="1"/>
          <p:nvPr/>
        </p:nvSpPr>
        <p:spPr>
          <a:xfrm>
            <a:off x="8843684" y="7848662"/>
            <a:ext cx="1572495"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7097C7"/>
                </a:solidFill>
                <a:latin typeface="Futura"/>
                <a:cs typeface="Futura"/>
              </a:rPr>
              <a:t>I</a:t>
            </a:r>
            <a:r>
              <a:rPr sz="1400" b="1" spc="15" dirty="0">
                <a:solidFill>
                  <a:srgbClr val="7097C7"/>
                </a:solidFill>
                <a:latin typeface="Futura"/>
                <a:cs typeface="Futura"/>
              </a:rPr>
              <a:t>N</a:t>
            </a:r>
            <a:r>
              <a:rPr sz="1400" b="1" dirty="0">
                <a:solidFill>
                  <a:srgbClr val="7097C7"/>
                </a:solidFill>
                <a:latin typeface="Futura"/>
                <a:cs typeface="Futura"/>
              </a:rPr>
              <a:t>GREDIENT</a:t>
            </a:r>
            <a:r>
              <a:rPr lang="nl-NL" sz="1400" b="1" dirty="0">
                <a:solidFill>
                  <a:srgbClr val="7097C7"/>
                </a:solidFill>
                <a:latin typeface="Futura"/>
                <a:cs typeface="Futura"/>
              </a:rPr>
              <a:t>EN</a:t>
            </a:r>
            <a:endParaRPr sz="1400" dirty="0">
              <a:solidFill>
                <a:srgbClr val="7097C7"/>
              </a:solidFill>
              <a:latin typeface="Futura"/>
              <a:cs typeface="Futura"/>
            </a:endParaRPr>
          </a:p>
        </p:txBody>
      </p:sp>
      <p:sp>
        <p:nvSpPr>
          <p:cNvPr id="9" name="object 9"/>
          <p:cNvSpPr txBox="1"/>
          <p:nvPr/>
        </p:nvSpPr>
        <p:spPr>
          <a:xfrm>
            <a:off x="7871300" y="8099888"/>
            <a:ext cx="3442970" cy="756920"/>
          </a:xfrm>
          <a:prstGeom prst="rect">
            <a:avLst/>
          </a:prstGeom>
        </p:spPr>
        <p:txBody>
          <a:bodyPr vert="horz" wrap="square" lIns="0" tIns="12700" rIns="0" bIns="0" rtlCol="0">
            <a:spAutoFit/>
          </a:bodyPr>
          <a:lstStyle/>
          <a:p>
            <a:pPr marL="12700" marR="5080" algn="just">
              <a:lnSpc>
                <a:spcPct val="100000"/>
              </a:lnSpc>
              <a:spcBef>
                <a:spcPts val="100"/>
              </a:spcBef>
            </a:pPr>
            <a:r>
              <a:rPr lang="nl-NL" sz="800" spc="-25" dirty="0" err="1">
                <a:solidFill>
                  <a:srgbClr val="231F20"/>
                </a:solidFill>
                <a:latin typeface="Futura-Medium"/>
                <a:cs typeface="Futura-Medium"/>
              </a:rPr>
              <a:t>Acerola</a:t>
            </a:r>
            <a:r>
              <a:rPr lang="nl-NL" sz="800" spc="-25" dirty="0">
                <a:solidFill>
                  <a:srgbClr val="231F20"/>
                </a:solidFill>
                <a:latin typeface="Futura-Medium"/>
                <a:cs typeface="Futura-Medium"/>
              </a:rPr>
              <a:t> (</a:t>
            </a:r>
            <a:r>
              <a:rPr lang="nl-NL" sz="800" spc="-25" dirty="0" err="1">
                <a:solidFill>
                  <a:srgbClr val="231F20"/>
                </a:solidFill>
                <a:latin typeface="Futura-Medium"/>
                <a:cs typeface="Futura-Medium"/>
              </a:rPr>
              <a:t>Malpighia</a:t>
            </a:r>
            <a:r>
              <a:rPr lang="nl-NL" sz="800" spc="-25" dirty="0">
                <a:solidFill>
                  <a:srgbClr val="231F20"/>
                </a:solidFill>
                <a:latin typeface="Futura-Medium"/>
                <a:cs typeface="Futura-Medium"/>
              </a:rPr>
              <a:t> </a:t>
            </a:r>
            <a:r>
              <a:rPr lang="nl-NL" sz="800" spc="-25" dirty="0" err="1">
                <a:solidFill>
                  <a:srgbClr val="231F20"/>
                </a:solidFill>
                <a:latin typeface="Futura-Medium"/>
                <a:cs typeface="Futura-Medium"/>
              </a:rPr>
              <a:t>glabra</a:t>
            </a:r>
            <a:r>
              <a:rPr lang="nl-NL" sz="800" spc="-25" dirty="0">
                <a:solidFill>
                  <a:srgbClr val="231F20"/>
                </a:solidFill>
                <a:latin typeface="Futura-Medium"/>
                <a:cs typeface="Futura-Medium"/>
              </a:rPr>
              <a:t> L.) vruchten </a:t>
            </a:r>
            <a:r>
              <a:rPr lang="nl-NL" sz="800" spc="-25" dirty="0" err="1">
                <a:solidFill>
                  <a:srgbClr val="231F20"/>
                </a:solidFill>
                <a:latin typeface="Futura-Medium"/>
                <a:cs typeface="Futura-Medium"/>
              </a:rPr>
              <a:t>d.e</a:t>
            </a:r>
            <a:r>
              <a:rPr lang="nl-NL" sz="800" spc="-25" dirty="0">
                <a:solidFill>
                  <a:srgbClr val="231F20"/>
                </a:solidFill>
                <a:latin typeface="Futura-Medium"/>
                <a:cs typeface="Futura-Medium"/>
              </a:rPr>
              <a:t>. getitreerd. 50% vitamine C, </a:t>
            </a:r>
            <a:r>
              <a:rPr lang="nl-NL" sz="800" spc="-25" dirty="0" err="1">
                <a:solidFill>
                  <a:srgbClr val="231F20"/>
                </a:solidFill>
                <a:latin typeface="Futura-Medium"/>
                <a:cs typeface="Futura-Medium"/>
              </a:rPr>
              <a:t>Hericium</a:t>
            </a:r>
            <a:r>
              <a:rPr lang="nl-NL" sz="800" spc="-25" dirty="0">
                <a:solidFill>
                  <a:srgbClr val="231F20"/>
                </a:solidFill>
                <a:latin typeface="Futura-Medium"/>
                <a:cs typeface="Futura-Medium"/>
              </a:rPr>
              <a:t> </a:t>
            </a:r>
            <a:r>
              <a:rPr lang="nl-NL" sz="800" spc="-25" dirty="0" err="1">
                <a:solidFill>
                  <a:srgbClr val="231F20"/>
                </a:solidFill>
                <a:latin typeface="Futura-Medium"/>
                <a:cs typeface="Futura-Medium"/>
              </a:rPr>
              <a:t>erinaceus</a:t>
            </a:r>
            <a:r>
              <a:rPr lang="nl-NL" sz="800" spc="-25" dirty="0">
                <a:solidFill>
                  <a:srgbClr val="231F20"/>
                </a:solidFill>
                <a:latin typeface="Futura-Medium"/>
                <a:cs typeface="Futura-Medium"/>
              </a:rPr>
              <a:t> </a:t>
            </a:r>
            <a:r>
              <a:rPr lang="nl-NL" sz="800" spc="-25" dirty="0" err="1">
                <a:solidFill>
                  <a:srgbClr val="231F20"/>
                </a:solidFill>
                <a:latin typeface="Futura-Medium"/>
                <a:cs typeface="Futura-Medium"/>
              </a:rPr>
              <a:t>sporophore</a:t>
            </a:r>
            <a:r>
              <a:rPr lang="nl-NL" sz="800" spc="-25" dirty="0">
                <a:solidFill>
                  <a:srgbClr val="231F20"/>
                </a:solidFill>
                <a:latin typeface="Futura-Medium"/>
                <a:cs typeface="Futura-Medium"/>
              </a:rPr>
              <a:t> </a:t>
            </a:r>
            <a:r>
              <a:rPr lang="nl-NL" sz="800" spc="-25" dirty="0" err="1">
                <a:solidFill>
                  <a:srgbClr val="231F20"/>
                </a:solidFill>
                <a:latin typeface="Futura-Medium"/>
                <a:cs typeface="Futura-Medium"/>
              </a:rPr>
              <a:t>d.e</a:t>
            </a:r>
            <a:r>
              <a:rPr lang="nl-NL" sz="800" spc="-25" dirty="0">
                <a:solidFill>
                  <a:srgbClr val="231F20"/>
                </a:solidFill>
                <a:latin typeface="Futura-Medium"/>
                <a:cs typeface="Futura-Medium"/>
              </a:rPr>
              <a:t>. 30% polysachariden en 15% bèta-glucanen, </a:t>
            </a:r>
            <a:r>
              <a:rPr lang="nl-NL" sz="800" spc="-25" dirty="0" err="1">
                <a:solidFill>
                  <a:srgbClr val="231F20"/>
                </a:solidFill>
                <a:latin typeface="Futura-Medium"/>
                <a:cs typeface="Futura-Medium"/>
              </a:rPr>
              <a:t>bisglycinaatijzer</a:t>
            </a:r>
            <a:r>
              <a:rPr lang="nl-NL" sz="800" spc="-25" dirty="0">
                <a:solidFill>
                  <a:srgbClr val="231F20"/>
                </a:solidFill>
                <a:latin typeface="Futura-Medium"/>
                <a:cs typeface="Futura-Medium"/>
              </a:rPr>
              <a:t>, L-cysteïne, antiklontermiddelen: talk, magnesiumzouten van vetzuren; kopergluconaat, vitamine B6 (</a:t>
            </a:r>
            <a:r>
              <a:rPr lang="nl-NL" sz="800" spc="-25" dirty="0" err="1">
                <a:solidFill>
                  <a:srgbClr val="231F20"/>
                </a:solidFill>
                <a:latin typeface="Futura-Medium"/>
                <a:cs typeface="Futura-Medium"/>
              </a:rPr>
              <a:t>pyridoxinehydrochloride</a:t>
            </a:r>
            <a:r>
              <a:rPr lang="nl-NL" sz="800" spc="-25" dirty="0">
                <a:solidFill>
                  <a:srgbClr val="231F20"/>
                </a:solidFill>
                <a:latin typeface="Futura-Medium"/>
                <a:cs typeface="Futura-Medium"/>
              </a:rPr>
              <a:t>), vitamine B2 (riboflavine), foliumzuur, vitamine B12 (</a:t>
            </a:r>
            <a:r>
              <a:rPr lang="nl-NL" sz="800" spc="-25" dirty="0" err="1">
                <a:solidFill>
                  <a:srgbClr val="231F20"/>
                </a:solidFill>
                <a:latin typeface="Futura-Medium"/>
                <a:cs typeface="Futura-Medium"/>
              </a:rPr>
              <a:t>cyanocobalamine</a:t>
            </a:r>
            <a:r>
              <a:rPr lang="nl-NL" sz="800" spc="-25" dirty="0">
                <a:solidFill>
                  <a:srgbClr val="231F20"/>
                </a:solidFill>
                <a:latin typeface="Futura-Medium"/>
                <a:cs typeface="Futura-Medium"/>
              </a:rPr>
              <a:t>). </a:t>
            </a:r>
            <a:r>
              <a:rPr lang="nl-NL" sz="800" spc="-25" dirty="0" err="1">
                <a:solidFill>
                  <a:srgbClr val="231F20"/>
                </a:solidFill>
                <a:latin typeface="Futura-Medium"/>
                <a:cs typeface="Futura-Medium"/>
              </a:rPr>
              <a:t>Operculum</a:t>
            </a:r>
            <a:r>
              <a:rPr lang="nl-NL" sz="800" spc="-25" dirty="0">
                <a:solidFill>
                  <a:srgbClr val="231F20"/>
                </a:solidFill>
                <a:latin typeface="Futura-Medium"/>
                <a:cs typeface="Futura-Medium"/>
              </a:rPr>
              <a:t>: hydroxypropylmethylcellulose.</a:t>
            </a:r>
            <a:endParaRPr sz="800" dirty="0">
              <a:latin typeface="Futura-Medium"/>
              <a:cs typeface="Futura-Medium"/>
            </a:endParaRPr>
          </a:p>
        </p:txBody>
      </p:sp>
      <p:sp>
        <p:nvSpPr>
          <p:cNvPr id="10" name="object 10"/>
          <p:cNvSpPr/>
          <p:nvPr/>
        </p:nvSpPr>
        <p:spPr>
          <a:xfrm>
            <a:off x="10412869" y="7962796"/>
            <a:ext cx="888365" cy="0"/>
          </a:xfrm>
          <a:custGeom>
            <a:avLst/>
            <a:gdLst/>
            <a:ahLst/>
            <a:cxnLst/>
            <a:rect l="l" t="t" r="r" b="b"/>
            <a:pathLst>
              <a:path w="888365">
                <a:moveTo>
                  <a:pt x="0" y="0"/>
                </a:moveTo>
                <a:lnTo>
                  <a:pt x="887996" y="0"/>
                </a:lnTo>
              </a:path>
            </a:pathLst>
          </a:custGeom>
          <a:ln w="38100">
            <a:solidFill>
              <a:srgbClr val="7097C7"/>
            </a:solidFill>
          </a:ln>
        </p:spPr>
        <p:txBody>
          <a:bodyPr wrap="square" lIns="0" tIns="0" rIns="0" bIns="0" rtlCol="0"/>
          <a:lstStyle/>
          <a:p>
            <a:endParaRPr/>
          </a:p>
        </p:txBody>
      </p:sp>
      <p:sp>
        <p:nvSpPr>
          <p:cNvPr id="11" name="object 11"/>
          <p:cNvSpPr/>
          <p:nvPr/>
        </p:nvSpPr>
        <p:spPr>
          <a:xfrm>
            <a:off x="7884000" y="7962796"/>
            <a:ext cx="888365" cy="0"/>
          </a:xfrm>
          <a:custGeom>
            <a:avLst/>
            <a:gdLst/>
            <a:ahLst/>
            <a:cxnLst/>
            <a:rect l="l" t="t" r="r" b="b"/>
            <a:pathLst>
              <a:path w="888365">
                <a:moveTo>
                  <a:pt x="0" y="0"/>
                </a:moveTo>
                <a:lnTo>
                  <a:pt x="887996" y="0"/>
                </a:lnTo>
              </a:path>
            </a:pathLst>
          </a:custGeom>
          <a:ln w="38100">
            <a:solidFill>
              <a:srgbClr val="7097C7"/>
            </a:solidFill>
          </a:ln>
        </p:spPr>
        <p:txBody>
          <a:bodyPr wrap="square" lIns="0" tIns="0" rIns="0" bIns="0" rtlCol="0"/>
          <a:lstStyle/>
          <a:p>
            <a:endParaRPr/>
          </a:p>
        </p:txBody>
      </p:sp>
      <p:sp>
        <p:nvSpPr>
          <p:cNvPr id="12" name="object 12"/>
          <p:cNvSpPr txBox="1"/>
          <p:nvPr/>
        </p:nvSpPr>
        <p:spPr>
          <a:xfrm>
            <a:off x="10172907" y="9710531"/>
            <a:ext cx="2338327" cy="228268"/>
          </a:xfrm>
          <a:prstGeom prst="rect">
            <a:avLst/>
          </a:prstGeom>
        </p:spPr>
        <p:txBody>
          <a:bodyPr vert="horz" wrap="square" lIns="0" tIns="12700" rIns="0" bIns="0" rtlCol="0">
            <a:spAutoFit/>
          </a:bodyPr>
          <a:lstStyle/>
          <a:p>
            <a:pPr marL="12700">
              <a:lnSpc>
                <a:spcPct val="100000"/>
              </a:lnSpc>
              <a:spcBef>
                <a:spcPts val="100"/>
              </a:spcBef>
            </a:pPr>
            <a:r>
              <a:rPr lang="nl-NL" sz="1400" b="1" dirty="0">
                <a:solidFill>
                  <a:srgbClr val="7097C7"/>
                </a:solidFill>
                <a:latin typeface="Futura"/>
                <a:cs typeface="Futura"/>
              </a:rPr>
              <a:t>GEBRUIKSAAWIJZING</a:t>
            </a:r>
            <a:endParaRPr sz="1400" dirty="0">
              <a:solidFill>
                <a:srgbClr val="7097C7"/>
              </a:solidFill>
              <a:latin typeface="Futura"/>
              <a:cs typeface="Futura"/>
            </a:endParaRPr>
          </a:p>
        </p:txBody>
      </p:sp>
      <p:sp>
        <p:nvSpPr>
          <p:cNvPr id="13" name="object 13"/>
          <p:cNvSpPr txBox="1"/>
          <p:nvPr/>
        </p:nvSpPr>
        <p:spPr>
          <a:xfrm>
            <a:off x="7888043" y="9976594"/>
            <a:ext cx="6782382" cy="135935"/>
          </a:xfrm>
          <a:prstGeom prst="rect">
            <a:avLst/>
          </a:prstGeom>
        </p:spPr>
        <p:txBody>
          <a:bodyPr vert="horz" wrap="square" lIns="0" tIns="12700" rIns="0" bIns="0" rtlCol="0">
            <a:spAutoFit/>
          </a:bodyPr>
          <a:lstStyle/>
          <a:p>
            <a:pPr marL="12700">
              <a:lnSpc>
                <a:spcPct val="100000"/>
              </a:lnSpc>
              <a:spcBef>
                <a:spcPts val="100"/>
              </a:spcBef>
            </a:pPr>
            <a:r>
              <a:rPr lang="nl-NL" sz="800" dirty="0">
                <a:solidFill>
                  <a:srgbClr val="231F20"/>
                </a:solidFill>
                <a:latin typeface="Futura-Medium"/>
                <a:cs typeface="Futura-Medium"/>
              </a:rPr>
              <a:t>1 capsule per dag, bij voorkeur na een van de hoofdmaaltijden. Bewaar op een koele en droge plaats, uit de buurt van licht en warmtebronnen</a:t>
            </a:r>
            <a:r>
              <a:rPr sz="800" spc="-5" dirty="0">
                <a:solidFill>
                  <a:srgbClr val="231F20"/>
                </a:solidFill>
                <a:latin typeface="Futura-Medium"/>
                <a:cs typeface="Futura-Medium"/>
              </a:rPr>
              <a:t>.</a:t>
            </a:r>
            <a:endParaRPr sz="800" dirty="0">
              <a:latin typeface="Futura-Medium"/>
              <a:cs typeface="Futura-Medium"/>
            </a:endParaRPr>
          </a:p>
        </p:txBody>
      </p:sp>
      <p:sp>
        <p:nvSpPr>
          <p:cNvPr id="14" name="object 14"/>
          <p:cNvSpPr/>
          <p:nvPr/>
        </p:nvSpPr>
        <p:spPr>
          <a:xfrm>
            <a:off x="12396041" y="9833101"/>
            <a:ext cx="2274384" cy="45719"/>
          </a:xfrm>
          <a:custGeom>
            <a:avLst/>
            <a:gdLst/>
            <a:ahLst/>
            <a:cxnLst/>
            <a:rect l="l" t="t" r="r" b="b"/>
            <a:pathLst>
              <a:path w="2626359">
                <a:moveTo>
                  <a:pt x="0" y="0"/>
                </a:moveTo>
                <a:lnTo>
                  <a:pt x="2626194" y="0"/>
                </a:lnTo>
              </a:path>
            </a:pathLst>
          </a:custGeom>
          <a:ln w="38100">
            <a:solidFill>
              <a:srgbClr val="7097C7"/>
            </a:solidFill>
          </a:ln>
        </p:spPr>
        <p:txBody>
          <a:bodyPr wrap="square" lIns="0" tIns="0" rIns="0" bIns="0" rtlCol="0"/>
          <a:lstStyle/>
          <a:p>
            <a:endParaRPr/>
          </a:p>
        </p:txBody>
      </p:sp>
      <p:sp>
        <p:nvSpPr>
          <p:cNvPr id="15" name="object 15"/>
          <p:cNvSpPr/>
          <p:nvPr/>
        </p:nvSpPr>
        <p:spPr>
          <a:xfrm>
            <a:off x="7884000" y="9831621"/>
            <a:ext cx="2193450" cy="45719"/>
          </a:xfrm>
          <a:custGeom>
            <a:avLst/>
            <a:gdLst/>
            <a:ahLst/>
            <a:cxnLst/>
            <a:rect l="l" t="t" r="r" b="b"/>
            <a:pathLst>
              <a:path w="2663190">
                <a:moveTo>
                  <a:pt x="0" y="0"/>
                </a:moveTo>
                <a:lnTo>
                  <a:pt x="2662986" y="0"/>
                </a:lnTo>
              </a:path>
            </a:pathLst>
          </a:custGeom>
          <a:ln w="38100">
            <a:solidFill>
              <a:srgbClr val="7097C7"/>
            </a:solidFill>
          </a:ln>
        </p:spPr>
        <p:txBody>
          <a:bodyPr wrap="square" lIns="0" tIns="0" rIns="0" bIns="0" rtlCol="0"/>
          <a:lstStyle/>
          <a:p>
            <a:endParaRPr/>
          </a:p>
        </p:txBody>
      </p:sp>
      <p:sp>
        <p:nvSpPr>
          <p:cNvPr id="16" name="object 16"/>
          <p:cNvSpPr/>
          <p:nvPr/>
        </p:nvSpPr>
        <p:spPr>
          <a:xfrm>
            <a:off x="378002" y="9470965"/>
            <a:ext cx="2874010" cy="855980"/>
          </a:xfrm>
          <a:custGeom>
            <a:avLst/>
            <a:gdLst/>
            <a:ahLst/>
            <a:cxnLst/>
            <a:rect l="l" t="t" r="r" b="b"/>
            <a:pathLst>
              <a:path w="2874010" h="855979">
                <a:moveTo>
                  <a:pt x="2694000" y="0"/>
                </a:moveTo>
                <a:lnTo>
                  <a:pt x="179997" y="0"/>
                </a:lnTo>
                <a:lnTo>
                  <a:pt x="132144" y="6430"/>
                </a:lnTo>
                <a:lnTo>
                  <a:pt x="89146" y="24576"/>
                </a:lnTo>
                <a:lnTo>
                  <a:pt x="52717" y="52722"/>
                </a:lnTo>
                <a:lnTo>
                  <a:pt x="24573" y="89152"/>
                </a:lnTo>
                <a:lnTo>
                  <a:pt x="6429" y="132149"/>
                </a:lnTo>
                <a:lnTo>
                  <a:pt x="0" y="179997"/>
                </a:lnTo>
                <a:lnTo>
                  <a:pt x="0" y="675843"/>
                </a:lnTo>
                <a:lnTo>
                  <a:pt x="6429" y="723696"/>
                </a:lnTo>
                <a:lnTo>
                  <a:pt x="24573" y="766697"/>
                </a:lnTo>
                <a:lnTo>
                  <a:pt x="52717" y="803128"/>
                </a:lnTo>
                <a:lnTo>
                  <a:pt x="89146" y="831276"/>
                </a:lnTo>
                <a:lnTo>
                  <a:pt x="132144" y="849422"/>
                </a:lnTo>
                <a:lnTo>
                  <a:pt x="179997" y="855853"/>
                </a:lnTo>
                <a:lnTo>
                  <a:pt x="2694000" y="855853"/>
                </a:lnTo>
                <a:lnTo>
                  <a:pt x="2741848" y="849422"/>
                </a:lnTo>
                <a:lnTo>
                  <a:pt x="2784845" y="831276"/>
                </a:lnTo>
                <a:lnTo>
                  <a:pt x="2821274" y="803128"/>
                </a:lnTo>
                <a:lnTo>
                  <a:pt x="2849420" y="766697"/>
                </a:lnTo>
                <a:lnTo>
                  <a:pt x="2867567" y="723696"/>
                </a:lnTo>
                <a:lnTo>
                  <a:pt x="2873997" y="675843"/>
                </a:lnTo>
                <a:lnTo>
                  <a:pt x="2873997" y="179997"/>
                </a:lnTo>
                <a:lnTo>
                  <a:pt x="2867567" y="132149"/>
                </a:lnTo>
                <a:lnTo>
                  <a:pt x="2849420" y="89152"/>
                </a:lnTo>
                <a:lnTo>
                  <a:pt x="2821274" y="52722"/>
                </a:lnTo>
                <a:lnTo>
                  <a:pt x="2784845" y="24576"/>
                </a:lnTo>
                <a:lnTo>
                  <a:pt x="2741848" y="6430"/>
                </a:lnTo>
                <a:lnTo>
                  <a:pt x="2694000" y="0"/>
                </a:lnTo>
                <a:close/>
              </a:path>
            </a:pathLst>
          </a:custGeom>
          <a:solidFill>
            <a:srgbClr val="C7C8CA"/>
          </a:solidFill>
        </p:spPr>
        <p:txBody>
          <a:bodyPr wrap="square" lIns="0" tIns="0" rIns="0" bIns="0" rtlCol="0"/>
          <a:lstStyle/>
          <a:p>
            <a:endParaRPr/>
          </a:p>
        </p:txBody>
      </p:sp>
      <p:sp>
        <p:nvSpPr>
          <p:cNvPr id="24" name="object 24"/>
          <p:cNvSpPr txBox="1"/>
          <p:nvPr/>
        </p:nvSpPr>
        <p:spPr>
          <a:xfrm>
            <a:off x="874101" y="9540985"/>
            <a:ext cx="82134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7097C7"/>
                </a:solidFill>
                <a:latin typeface="Futura"/>
                <a:cs typeface="Futura"/>
              </a:rPr>
              <a:t>COD</a:t>
            </a:r>
            <a:r>
              <a:rPr lang="nl-NL" sz="1000" b="1" dirty="0">
                <a:solidFill>
                  <a:srgbClr val="7097C7"/>
                </a:solidFill>
                <a:latin typeface="Futura"/>
                <a:cs typeface="Futura"/>
              </a:rPr>
              <a:t>E </a:t>
            </a:r>
            <a:r>
              <a:rPr sz="1000" b="1" dirty="0">
                <a:solidFill>
                  <a:srgbClr val="7097C7"/>
                </a:solidFill>
                <a:latin typeface="Futura"/>
                <a:cs typeface="Futura"/>
              </a:rPr>
              <a:t>EAN</a:t>
            </a:r>
            <a:endParaRPr sz="1000" dirty="0">
              <a:solidFill>
                <a:srgbClr val="7097C7"/>
              </a:solidFill>
              <a:latin typeface="Futura"/>
              <a:cs typeface="Futura"/>
            </a:endParaRPr>
          </a:p>
        </p:txBody>
      </p:sp>
      <p:pic>
        <p:nvPicPr>
          <p:cNvPr id="25" name="object 25"/>
          <p:cNvPicPr/>
          <p:nvPr/>
        </p:nvPicPr>
        <p:blipFill>
          <a:blip r:embed="rId3" cstate="print"/>
          <a:stretch>
            <a:fillRect/>
          </a:stretch>
        </p:blipFill>
        <p:spPr>
          <a:xfrm>
            <a:off x="506650" y="9742576"/>
            <a:ext cx="1439993" cy="503999"/>
          </a:xfrm>
          <a:prstGeom prst="rect">
            <a:avLst/>
          </a:prstGeom>
        </p:spPr>
      </p:pic>
      <p:sp>
        <p:nvSpPr>
          <p:cNvPr id="26" name="object 26"/>
          <p:cNvSpPr txBox="1"/>
          <p:nvPr/>
        </p:nvSpPr>
        <p:spPr>
          <a:xfrm>
            <a:off x="2244855" y="9551527"/>
            <a:ext cx="716280" cy="166712"/>
          </a:xfrm>
          <a:prstGeom prst="rect">
            <a:avLst/>
          </a:prstGeom>
        </p:spPr>
        <p:txBody>
          <a:bodyPr vert="horz" wrap="square" lIns="0" tIns="12700" rIns="0" bIns="0" rtlCol="0">
            <a:spAutoFit/>
          </a:bodyPr>
          <a:lstStyle/>
          <a:p>
            <a:pPr marL="12700">
              <a:lnSpc>
                <a:spcPct val="100000"/>
              </a:lnSpc>
              <a:spcBef>
                <a:spcPts val="100"/>
              </a:spcBef>
            </a:pPr>
            <a:r>
              <a:rPr lang="nl-NL" sz="1000" b="1" spc="-5" dirty="0">
                <a:solidFill>
                  <a:srgbClr val="7097C7"/>
                </a:solidFill>
                <a:latin typeface="Futura"/>
                <a:cs typeface="Futura"/>
              </a:rPr>
              <a:t>QTY</a:t>
            </a:r>
            <a:endParaRPr sz="1000" dirty="0">
              <a:solidFill>
                <a:srgbClr val="7097C7"/>
              </a:solidFill>
              <a:latin typeface="Futura"/>
              <a:cs typeface="Futura"/>
            </a:endParaRPr>
          </a:p>
        </p:txBody>
      </p:sp>
      <p:sp>
        <p:nvSpPr>
          <p:cNvPr id="27" name="object 27"/>
          <p:cNvSpPr txBox="1"/>
          <p:nvPr/>
        </p:nvSpPr>
        <p:spPr>
          <a:xfrm>
            <a:off x="2276909" y="9855961"/>
            <a:ext cx="652145"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231F20"/>
                </a:solidFill>
                <a:latin typeface="Futura"/>
                <a:cs typeface="Futura"/>
              </a:rPr>
              <a:t>60</a:t>
            </a:r>
            <a:r>
              <a:rPr sz="1400" b="1" spc="-85" dirty="0">
                <a:solidFill>
                  <a:srgbClr val="231F20"/>
                </a:solidFill>
                <a:latin typeface="Futura"/>
                <a:cs typeface="Futura"/>
              </a:rPr>
              <a:t> </a:t>
            </a:r>
            <a:r>
              <a:rPr sz="1400" dirty="0">
                <a:solidFill>
                  <a:srgbClr val="231F20"/>
                </a:solidFill>
                <a:latin typeface="Futura-Medium"/>
                <a:cs typeface="Futura-Medium"/>
              </a:rPr>
              <a:t>CPS</a:t>
            </a:r>
            <a:endParaRPr sz="1400">
              <a:latin typeface="Futura-Medium"/>
              <a:cs typeface="Futura-Medium"/>
            </a:endParaRPr>
          </a:p>
        </p:txBody>
      </p:sp>
      <p:sp>
        <p:nvSpPr>
          <p:cNvPr id="28" name="object 28"/>
          <p:cNvSpPr txBox="1"/>
          <p:nvPr/>
        </p:nvSpPr>
        <p:spPr>
          <a:xfrm>
            <a:off x="3510090" y="322265"/>
            <a:ext cx="665910" cy="228268"/>
          </a:xfrm>
          <a:prstGeom prst="rect">
            <a:avLst/>
          </a:prstGeom>
        </p:spPr>
        <p:txBody>
          <a:bodyPr vert="horz" wrap="square" lIns="0" tIns="12700" rIns="0" bIns="0" rtlCol="0">
            <a:spAutoFit/>
          </a:bodyPr>
          <a:lstStyle/>
          <a:p>
            <a:pPr marL="12700">
              <a:lnSpc>
                <a:spcPct val="100000"/>
              </a:lnSpc>
              <a:spcBef>
                <a:spcPts val="100"/>
              </a:spcBef>
            </a:pPr>
            <a:r>
              <a:rPr lang="nl-NL" sz="1400" b="1" dirty="0">
                <a:solidFill>
                  <a:srgbClr val="7097C7"/>
                </a:solidFill>
                <a:latin typeface="Futura"/>
                <a:cs typeface="Futura"/>
              </a:rPr>
              <a:t>KOPER</a:t>
            </a:r>
            <a:endParaRPr sz="1400" dirty="0">
              <a:solidFill>
                <a:srgbClr val="7097C7"/>
              </a:solidFill>
              <a:latin typeface="Futura"/>
              <a:cs typeface="Futura"/>
            </a:endParaRPr>
          </a:p>
        </p:txBody>
      </p:sp>
      <p:sp>
        <p:nvSpPr>
          <p:cNvPr id="29" name="object 29"/>
          <p:cNvSpPr txBox="1"/>
          <p:nvPr/>
        </p:nvSpPr>
        <p:spPr>
          <a:xfrm>
            <a:off x="367099" y="667704"/>
            <a:ext cx="6868159" cy="1488440"/>
          </a:xfrm>
          <a:prstGeom prst="rect">
            <a:avLst/>
          </a:prstGeom>
        </p:spPr>
        <p:txBody>
          <a:bodyPr vert="horz" wrap="square" lIns="0" tIns="12700" rIns="0" bIns="0" rtlCol="0">
            <a:spAutoFit/>
          </a:bodyPr>
          <a:lstStyle/>
          <a:p>
            <a:pPr marL="12700" marR="5080" algn="just">
              <a:lnSpc>
                <a:spcPct val="100000"/>
              </a:lnSpc>
              <a:spcBef>
                <a:spcPts val="100"/>
              </a:spcBef>
            </a:pPr>
            <a:r>
              <a:rPr lang="nl-NL" sz="1200" dirty="0">
                <a:solidFill>
                  <a:srgbClr val="231F20"/>
                </a:solidFill>
                <a:latin typeface="Futura-Medium"/>
                <a:cs typeface="Futura-Medium"/>
              </a:rPr>
              <a:t>Koper maakt deel uit van eiwitten en </a:t>
            </a:r>
            <a:r>
              <a:rPr lang="nl-NL" sz="1200" dirty="0" err="1">
                <a:solidFill>
                  <a:srgbClr val="231F20"/>
                </a:solidFill>
                <a:latin typeface="Futura-Medium"/>
                <a:cs typeface="Futura-Medium"/>
              </a:rPr>
              <a:t>metallo</a:t>
            </a:r>
            <a:r>
              <a:rPr lang="nl-NL" sz="1200" dirty="0">
                <a:solidFill>
                  <a:srgbClr val="231F20"/>
                </a:solidFill>
                <a:latin typeface="Futura-Medium"/>
                <a:cs typeface="Futura-Medium"/>
              </a:rPr>
              <a:t>-enzymen die verschillende metabolische functies vervullen: het speelt een rol bij de ontwikkeling en het onderhoud van botten, bindweefsels, de hersenen, het hart en andere organen. Het stimuleert het immuunsysteem om infecties te bestrijden en weefsels te herstellen en is ook betrokken bij de vorming van rode bloedcellen, bij de opname en transport van ijzer, bij het metabolisme van cholesterol en glucose en bij de synthese en afgifte van eiwitten en enzymen. Vanwege zijn rol bij het vergemakkelijken van de opname van ijzer, kan het voedingstekort van koper symptomen veroorzaken die lijken op bloedarmoede door ijzertekort. Om deze reden is de FERRO MINERAL formule verrijkt met koper.</a:t>
            </a:r>
            <a:endParaRPr sz="1200" dirty="0">
              <a:latin typeface="Futura-Medium"/>
              <a:cs typeface="Futura-Medium"/>
            </a:endParaRPr>
          </a:p>
        </p:txBody>
      </p:sp>
      <p:sp>
        <p:nvSpPr>
          <p:cNvPr id="30" name="object 30"/>
          <p:cNvSpPr/>
          <p:nvPr/>
        </p:nvSpPr>
        <p:spPr>
          <a:xfrm>
            <a:off x="4176000" y="451335"/>
            <a:ext cx="3028315" cy="0"/>
          </a:xfrm>
          <a:custGeom>
            <a:avLst/>
            <a:gdLst/>
            <a:ahLst/>
            <a:cxnLst/>
            <a:rect l="l" t="t" r="r" b="b"/>
            <a:pathLst>
              <a:path w="3028315">
                <a:moveTo>
                  <a:pt x="0" y="0"/>
                </a:moveTo>
                <a:lnTo>
                  <a:pt x="3027997" y="0"/>
                </a:lnTo>
              </a:path>
            </a:pathLst>
          </a:custGeom>
          <a:ln w="38100">
            <a:solidFill>
              <a:srgbClr val="7097C7"/>
            </a:solidFill>
          </a:ln>
        </p:spPr>
        <p:txBody>
          <a:bodyPr wrap="square" lIns="0" tIns="0" rIns="0" bIns="0" rtlCol="0"/>
          <a:lstStyle/>
          <a:p>
            <a:endParaRPr/>
          </a:p>
        </p:txBody>
      </p:sp>
      <p:sp>
        <p:nvSpPr>
          <p:cNvPr id="31" name="object 31"/>
          <p:cNvSpPr/>
          <p:nvPr/>
        </p:nvSpPr>
        <p:spPr>
          <a:xfrm>
            <a:off x="378000" y="456243"/>
            <a:ext cx="3028315" cy="0"/>
          </a:xfrm>
          <a:custGeom>
            <a:avLst/>
            <a:gdLst/>
            <a:ahLst/>
            <a:cxnLst/>
            <a:rect l="l" t="t" r="r" b="b"/>
            <a:pathLst>
              <a:path w="3028315">
                <a:moveTo>
                  <a:pt x="0" y="0"/>
                </a:moveTo>
                <a:lnTo>
                  <a:pt x="3027997" y="0"/>
                </a:lnTo>
              </a:path>
            </a:pathLst>
          </a:custGeom>
          <a:ln w="38100">
            <a:solidFill>
              <a:srgbClr val="7097C7"/>
            </a:solidFill>
          </a:ln>
        </p:spPr>
        <p:txBody>
          <a:bodyPr wrap="square" lIns="0" tIns="0" rIns="0" bIns="0" rtlCol="0"/>
          <a:lstStyle/>
          <a:p>
            <a:endParaRPr/>
          </a:p>
        </p:txBody>
      </p:sp>
      <p:sp>
        <p:nvSpPr>
          <p:cNvPr id="32" name="object 32"/>
          <p:cNvSpPr txBox="1"/>
          <p:nvPr/>
        </p:nvSpPr>
        <p:spPr>
          <a:xfrm>
            <a:off x="11376360" y="3429828"/>
            <a:ext cx="3329304" cy="1431161"/>
          </a:xfrm>
          <a:prstGeom prst="rect">
            <a:avLst/>
          </a:prstGeom>
        </p:spPr>
        <p:txBody>
          <a:bodyPr vert="horz" wrap="square" lIns="0" tIns="12700" rIns="0" bIns="0" rtlCol="0">
            <a:spAutoFit/>
          </a:bodyPr>
          <a:lstStyle/>
          <a:p>
            <a:pPr marL="241300" marR="5080" indent="-228600" algn="just">
              <a:lnSpc>
                <a:spcPct val="100000"/>
              </a:lnSpc>
              <a:spcBef>
                <a:spcPts val="100"/>
              </a:spcBef>
              <a:buChar char="•"/>
              <a:tabLst>
                <a:tab pos="241300" algn="l"/>
              </a:tabLst>
            </a:pPr>
            <a:r>
              <a:rPr lang="nl-NL" sz="800" spc="-5" dirty="0">
                <a:solidFill>
                  <a:srgbClr val="231F20"/>
                </a:solidFill>
                <a:latin typeface="Futura-Medium"/>
                <a:cs typeface="Futura-Medium"/>
              </a:rPr>
              <a:t>Rijke formule speciaal ontworpen om ijzertekorten effectief en veilig te compenseren in synergie met voedingsstoffen die de opname en fysiologische functie bevorderen.</a:t>
            </a:r>
          </a:p>
          <a:p>
            <a:pPr marL="241300" marR="5080" indent="-228600" algn="just">
              <a:lnSpc>
                <a:spcPct val="100000"/>
              </a:lnSpc>
              <a:spcBef>
                <a:spcPts val="100"/>
              </a:spcBef>
              <a:buChar char="•"/>
              <a:tabLst>
                <a:tab pos="241300" algn="l"/>
              </a:tabLst>
            </a:pPr>
            <a:r>
              <a:rPr lang="nl-NL" sz="800" spc="-5" dirty="0" err="1">
                <a:solidFill>
                  <a:srgbClr val="231F20"/>
                </a:solidFill>
                <a:latin typeface="Futura-Medium"/>
                <a:cs typeface="Futura-Medium"/>
              </a:rPr>
              <a:t>Bisglycinaatijzer</a:t>
            </a:r>
            <a:r>
              <a:rPr lang="nl-NL" sz="800" spc="-5" dirty="0">
                <a:solidFill>
                  <a:srgbClr val="231F20"/>
                </a:solidFill>
                <a:latin typeface="Futura-Medium"/>
                <a:cs typeface="Futura-Medium"/>
              </a:rPr>
              <a:t> in een goed opneembare vorm en dat typische spijsverteringsproblemen beperkt</a:t>
            </a:r>
          </a:p>
          <a:p>
            <a:pPr marL="241300" marR="5080" indent="-228600" algn="just">
              <a:lnSpc>
                <a:spcPct val="100000"/>
              </a:lnSpc>
              <a:spcBef>
                <a:spcPts val="100"/>
              </a:spcBef>
              <a:buChar char="•"/>
              <a:tabLst>
                <a:tab pos="241300" algn="l"/>
              </a:tabLst>
            </a:pPr>
            <a:r>
              <a:rPr lang="nl-NL" sz="800" spc="-5" dirty="0">
                <a:solidFill>
                  <a:srgbClr val="231F20"/>
                </a:solidFill>
                <a:latin typeface="Futura-Medium"/>
                <a:cs typeface="Futura-Medium"/>
              </a:rPr>
              <a:t>Vitamine C in natuurlijke vorm</a:t>
            </a:r>
          </a:p>
          <a:p>
            <a:pPr marL="241300" marR="5080" indent="-228600" algn="just">
              <a:lnSpc>
                <a:spcPct val="100000"/>
              </a:lnSpc>
              <a:spcBef>
                <a:spcPts val="100"/>
              </a:spcBef>
              <a:buChar char="•"/>
              <a:tabLst>
                <a:tab pos="241300" algn="l"/>
              </a:tabLst>
            </a:pPr>
            <a:r>
              <a:rPr lang="nl-NL" sz="800" spc="-5" dirty="0">
                <a:solidFill>
                  <a:srgbClr val="231F20"/>
                </a:solidFill>
                <a:latin typeface="Futura-Medium"/>
                <a:cs typeface="Futura-Medium"/>
              </a:rPr>
              <a:t>Met </a:t>
            </a:r>
            <a:r>
              <a:rPr lang="nl-NL" sz="800" spc="-5" dirty="0" err="1">
                <a:solidFill>
                  <a:srgbClr val="231F20"/>
                </a:solidFill>
                <a:latin typeface="Futura-Medium"/>
                <a:cs typeface="Futura-Medium"/>
              </a:rPr>
              <a:t>Hericium</a:t>
            </a:r>
            <a:r>
              <a:rPr lang="nl-NL" sz="800" spc="-5" dirty="0">
                <a:solidFill>
                  <a:srgbClr val="231F20"/>
                </a:solidFill>
                <a:latin typeface="Futura-Medium"/>
                <a:cs typeface="Futura-Medium"/>
              </a:rPr>
              <a:t>-extract met een hoog aandeel polysachariden om de regeneratie van het maagdarmslijmvlies en daarmee de opname van ijzer te bevorderen</a:t>
            </a:r>
          </a:p>
          <a:p>
            <a:pPr marL="241300" marR="5080" indent="-228600" algn="just">
              <a:lnSpc>
                <a:spcPct val="100000"/>
              </a:lnSpc>
              <a:spcBef>
                <a:spcPts val="100"/>
              </a:spcBef>
              <a:buChar char="•"/>
              <a:tabLst>
                <a:tab pos="241300" algn="l"/>
              </a:tabLst>
            </a:pPr>
            <a:r>
              <a:rPr lang="nl-NL" sz="800" spc="-5" dirty="0">
                <a:solidFill>
                  <a:srgbClr val="231F20"/>
                </a:solidFill>
                <a:latin typeface="Futura-Medium"/>
                <a:cs typeface="Futura-Medium"/>
              </a:rPr>
              <a:t>Hoge kwaliteitsstandaard van componenten en vakmanschap</a:t>
            </a:r>
          </a:p>
          <a:p>
            <a:pPr marL="241300" marR="5080" indent="-228600" algn="just">
              <a:lnSpc>
                <a:spcPct val="100000"/>
              </a:lnSpc>
              <a:spcBef>
                <a:spcPts val="100"/>
              </a:spcBef>
              <a:buChar char="•"/>
              <a:tabLst>
                <a:tab pos="241300" algn="l"/>
              </a:tabLst>
            </a:pPr>
            <a:r>
              <a:rPr lang="nl-NL" sz="800" spc="-5" dirty="0">
                <a:solidFill>
                  <a:srgbClr val="231F20"/>
                </a:solidFill>
                <a:latin typeface="Futura-Medium"/>
                <a:cs typeface="Futura-Medium"/>
              </a:rPr>
              <a:t>Plantaardige capsules</a:t>
            </a:r>
            <a:endParaRPr sz="800" dirty="0">
              <a:latin typeface="Futura-Medium"/>
              <a:cs typeface="Futura-Medium"/>
            </a:endParaRPr>
          </a:p>
        </p:txBody>
      </p:sp>
      <p:graphicFrame>
        <p:nvGraphicFramePr>
          <p:cNvPr id="33" name="object 33"/>
          <p:cNvGraphicFramePr>
            <a:graphicFrameLocks noGrp="1"/>
          </p:cNvGraphicFramePr>
          <p:nvPr>
            <p:extLst>
              <p:ext uri="{D42A27DB-BD31-4B8C-83A1-F6EECF244321}">
                <p14:modId xmlns:p14="http://schemas.microsoft.com/office/powerpoint/2010/main" val="1106687576"/>
              </p:ext>
            </p:extLst>
          </p:nvPr>
        </p:nvGraphicFramePr>
        <p:xfrm>
          <a:off x="11547005" y="7572349"/>
          <a:ext cx="3159760" cy="1630044"/>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872490">
                  <a:extLst>
                    <a:ext uri="{9D8B030D-6E8A-4147-A177-3AD203B41FA5}">
                      <a16:colId xmlns:a16="http://schemas.microsoft.com/office/drawing/2014/main" val="20001"/>
                    </a:ext>
                  </a:extLst>
                </a:gridCol>
                <a:gridCol w="919480">
                  <a:extLst>
                    <a:ext uri="{9D8B030D-6E8A-4147-A177-3AD203B41FA5}">
                      <a16:colId xmlns:a16="http://schemas.microsoft.com/office/drawing/2014/main" val="20002"/>
                    </a:ext>
                  </a:extLst>
                </a:gridCol>
              </a:tblGrid>
              <a:tr h="246379">
                <a:tc gridSpan="3">
                  <a:txBody>
                    <a:bodyPr/>
                    <a:lstStyle/>
                    <a:p>
                      <a:pPr marL="50165">
                        <a:lnSpc>
                          <a:spcPct val="100000"/>
                        </a:lnSpc>
                        <a:spcBef>
                          <a:spcPts val="590"/>
                        </a:spcBef>
                      </a:pPr>
                      <a:r>
                        <a:rPr lang="nl-NL" sz="600" b="1" spc="-25" dirty="0">
                          <a:solidFill>
                            <a:srgbClr val="7097C7"/>
                          </a:solidFill>
                          <a:latin typeface="Futura"/>
                          <a:cs typeface="Futura"/>
                        </a:rPr>
                        <a:t>Gemiddelde samenstelling voor aanbevolen dagelijkse dosis (1 </a:t>
                      </a:r>
                      <a:r>
                        <a:rPr lang="nl-NL" sz="600" b="1" spc="-25" dirty="0" err="1">
                          <a:solidFill>
                            <a:srgbClr val="7097C7"/>
                          </a:solidFill>
                          <a:latin typeface="Futura"/>
                          <a:cs typeface="Futura"/>
                        </a:rPr>
                        <a:t>cps</a:t>
                      </a:r>
                      <a:r>
                        <a:rPr lang="nl-NL" sz="600" b="1" spc="-25" dirty="0">
                          <a:solidFill>
                            <a:srgbClr val="7097C7"/>
                          </a:solidFill>
                          <a:latin typeface="Futura"/>
                          <a:cs typeface="Futura"/>
                        </a:rPr>
                        <a:t>)</a:t>
                      </a:r>
                      <a:endParaRPr sz="600" dirty="0">
                        <a:solidFill>
                          <a:srgbClr val="7097C7"/>
                        </a:solidFill>
                        <a:latin typeface="Futura"/>
                        <a:cs typeface="Futura"/>
                      </a:endParaRPr>
                    </a:p>
                  </a:txBody>
                  <a:tcPr marL="0" marR="0" marT="7493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0190">
                <a:tc>
                  <a:txBody>
                    <a:bodyPr/>
                    <a:lstStyle/>
                    <a:p>
                      <a:pPr marL="50165">
                        <a:lnSpc>
                          <a:spcPct val="100000"/>
                        </a:lnSpc>
                        <a:spcBef>
                          <a:spcPts val="204"/>
                        </a:spcBef>
                      </a:pPr>
                      <a:r>
                        <a:rPr sz="600" b="1" spc="-5" dirty="0">
                          <a:solidFill>
                            <a:srgbClr val="231F20"/>
                          </a:solidFill>
                          <a:latin typeface="Futura"/>
                          <a:cs typeface="Futura"/>
                        </a:rPr>
                        <a:t>Acerola</a:t>
                      </a:r>
                      <a:r>
                        <a:rPr sz="600" b="1" spc="-40" dirty="0">
                          <a:solidFill>
                            <a:srgbClr val="231F20"/>
                          </a:solidFill>
                          <a:latin typeface="Futura"/>
                          <a:cs typeface="Futura"/>
                        </a:rPr>
                        <a:t> </a:t>
                      </a:r>
                      <a:r>
                        <a:rPr lang="nl-NL" sz="600" b="1" spc="-40" dirty="0" err="1">
                          <a:solidFill>
                            <a:srgbClr val="231F20"/>
                          </a:solidFill>
                          <a:latin typeface="Futura"/>
                          <a:cs typeface="Futura"/>
                        </a:rPr>
                        <a:t>d.</a:t>
                      </a:r>
                      <a:r>
                        <a:rPr lang="nl-NL" sz="600" b="1" dirty="0" err="1">
                          <a:solidFill>
                            <a:srgbClr val="231F20"/>
                          </a:solidFill>
                          <a:latin typeface="Futura"/>
                          <a:cs typeface="Futura"/>
                        </a:rPr>
                        <a:t>e</a:t>
                      </a:r>
                      <a:r>
                        <a:rPr lang="nl-NL" sz="600" b="1" dirty="0">
                          <a:solidFill>
                            <a:srgbClr val="231F20"/>
                          </a:solidFill>
                          <a:latin typeface="Futura"/>
                          <a:cs typeface="Futura"/>
                        </a:rPr>
                        <a:t>.</a:t>
                      </a:r>
                      <a:endParaRPr lang="nl-NL" sz="600" dirty="0">
                        <a:latin typeface="Futura"/>
                        <a:cs typeface="Futura"/>
                      </a:endParaRPr>
                    </a:p>
                    <a:p>
                      <a:pPr marL="50165">
                        <a:lnSpc>
                          <a:spcPct val="100000"/>
                        </a:lnSpc>
                        <a:spcBef>
                          <a:spcPts val="180"/>
                        </a:spcBef>
                      </a:pPr>
                      <a:r>
                        <a:rPr lang="nl-NL" sz="600" dirty="0">
                          <a:solidFill>
                            <a:schemeClr val="tx1"/>
                          </a:solidFill>
                          <a:latin typeface="Futura"/>
                          <a:cs typeface="Futura"/>
                        </a:rPr>
                        <a:t>Bijdrage aan</a:t>
                      </a:r>
                      <a:r>
                        <a:rPr lang="nl-NL" sz="600" spc="-15" dirty="0">
                          <a:solidFill>
                            <a:srgbClr val="231F20"/>
                          </a:solidFill>
                          <a:latin typeface="Futura-Medium"/>
                          <a:cs typeface="Futura-Medium"/>
                        </a:rPr>
                        <a:t> </a:t>
                      </a:r>
                      <a:r>
                        <a:rPr lang="nl-NL" sz="600" dirty="0">
                          <a:solidFill>
                            <a:srgbClr val="231F20"/>
                          </a:solidFill>
                          <a:latin typeface="Futura-Medium"/>
                          <a:cs typeface="Futura-Medium"/>
                        </a:rPr>
                        <a:t>Vitamine</a:t>
                      </a:r>
                      <a:r>
                        <a:rPr lang="nl-NL" sz="600" spc="-20" dirty="0">
                          <a:solidFill>
                            <a:srgbClr val="231F20"/>
                          </a:solidFill>
                          <a:latin typeface="Futura-Medium"/>
                          <a:cs typeface="Futura-Medium"/>
                        </a:rPr>
                        <a:t> </a:t>
                      </a:r>
                      <a:r>
                        <a:rPr lang="nl-NL" sz="600" dirty="0">
                          <a:solidFill>
                            <a:srgbClr val="231F20"/>
                          </a:solidFill>
                          <a:latin typeface="Futura-Medium"/>
                          <a:cs typeface="Futura-Medium"/>
                        </a:rPr>
                        <a:t>C</a:t>
                      </a:r>
                      <a:endParaRPr lang="nl-NL" sz="600" dirty="0">
                        <a:latin typeface="Futura-Medium"/>
                        <a:cs typeface="Futura-Medium"/>
                      </a:endParaRPr>
                    </a:p>
                  </a:txBody>
                  <a:tcPr marL="0" marR="0" marT="26034"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6880">
                        <a:lnSpc>
                          <a:spcPct val="100000"/>
                        </a:lnSpc>
                        <a:spcBef>
                          <a:spcPts val="195"/>
                        </a:spcBef>
                      </a:pPr>
                      <a:r>
                        <a:rPr sz="600" b="1" spc="-40" dirty="0">
                          <a:solidFill>
                            <a:srgbClr val="231F20"/>
                          </a:solidFill>
                          <a:latin typeface="Futura"/>
                          <a:cs typeface="Futura"/>
                        </a:rPr>
                        <a:t>1</a:t>
                      </a:r>
                      <a:r>
                        <a:rPr sz="600" b="1" dirty="0">
                          <a:solidFill>
                            <a:srgbClr val="231F20"/>
                          </a:solidFill>
                          <a:latin typeface="Futura"/>
                          <a:cs typeface="Futura"/>
                        </a:rPr>
                        <a:t>50 mg</a:t>
                      </a:r>
                      <a:endParaRPr sz="600">
                        <a:latin typeface="Futura"/>
                        <a:cs typeface="Futura"/>
                      </a:endParaRPr>
                    </a:p>
                    <a:p>
                      <a:pPr marL="518795">
                        <a:lnSpc>
                          <a:spcPct val="100000"/>
                        </a:lnSpc>
                        <a:spcBef>
                          <a:spcPts val="180"/>
                        </a:spcBef>
                      </a:pPr>
                      <a:r>
                        <a:rPr sz="600" spc="-5" dirty="0">
                          <a:solidFill>
                            <a:srgbClr val="231F20"/>
                          </a:solidFill>
                          <a:latin typeface="Futura-Medium"/>
                          <a:cs typeface="Futura-Medium"/>
                        </a:rPr>
                        <a:t>7</a:t>
                      </a:r>
                      <a:r>
                        <a:rPr sz="600" dirty="0">
                          <a:solidFill>
                            <a:srgbClr val="231F20"/>
                          </a:solidFill>
                          <a:latin typeface="Futura-Medium"/>
                          <a:cs typeface="Futura-Medium"/>
                        </a:rPr>
                        <a:t>5 mg</a:t>
                      </a:r>
                      <a:endParaRPr sz="600">
                        <a:latin typeface="Futura-Medium"/>
                        <a:cs typeface="Futura-Medium"/>
                      </a:endParaRPr>
                    </a:p>
                  </a:txBody>
                  <a:tcPr marL="0" marR="0" marT="24765"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20"/>
                        </a:spcBef>
                      </a:pPr>
                      <a:endParaRPr sz="850" dirty="0">
                        <a:latin typeface="Times New Roman"/>
                        <a:cs typeface="Times New Roman"/>
                      </a:endParaRPr>
                    </a:p>
                    <a:p>
                      <a:pPr marR="156210" algn="r">
                        <a:lnSpc>
                          <a:spcPct val="100000"/>
                        </a:lnSpc>
                      </a:pPr>
                      <a:r>
                        <a:rPr sz="600" spc="-55" dirty="0">
                          <a:solidFill>
                            <a:srgbClr val="231F20"/>
                          </a:solidFill>
                          <a:latin typeface="Futura-Medium"/>
                          <a:cs typeface="Futura-Medium"/>
                        </a:rPr>
                        <a:t>9</a:t>
                      </a:r>
                      <a:r>
                        <a:rPr sz="600" spc="-5" dirty="0">
                          <a:solidFill>
                            <a:srgbClr val="231F20"/>
                          </a:solidFill>
                          <a:latin typeface="Futura-Medium"/>
                          <a:cs typeface="Futura-Medium"/>
                        </a:rPr>
                        <a:t>4</a:t>
                      </a:r>
                      <a:r>
                        <a:rPr sz="600" dirty="0">
                          <a:solidFill>
                            <a:srgbClr val="231F20"/>
                          </a:solidFill>
                          <a:latin typeface="Futura-Medium"/>
                          <a:cs typeface="Futura-Medium"/>
                        </a:rPr>
                        <a:t>% </a:t>
                      </a:r>
                      <a:r>
                        <a:rPr lang="nl-NL" sz="600" spc="-5" dirty="0">
                          <a:solidFill>
                            <a:srgbClr val="231F20"/>
                          </a:solidFill>
                          <a:latin typeface="Futura-Medium"/>
                          <a:cs typeface="Futura-Medium"/>
                        </a:rPr>
                        <a:t>DR</a:t>
                      </a:r>
                      <a:r>
                        <a:rPr sz="600" spc="-5" dirty="0">
                          <a:solidFill>
                            <a:srgbClr val="231F20"/>
                          </a:solidFill>
                          <a:latin typeface="Futura-Medium"/>
                          <a:cs typeface="Futura-Medium"/>
                        </a:rPr>
                        <a:t>N*</a:t>
                      </a:r>
                      <a:endParaRPr sz="600" dirty="0">
                        <a:latin typeface="Futura-Medium"/>
                        <a:cs typeface="Futura-Medium"/>
                      </a:endParaRPr>
                    </a:p>
                  </a:txBody>
                  <a:tcPr marL="0" marR="0" marT="254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8295">
                <a:tc>
                  <a:txBody>
                    <a:bodyPr/>
                    <a:lstStyle/>
                    <a:p>
                      <a:pPr marL="50165">
                        <a:lnSpc>
                          <a:spcPct val="100000"/>
                        </a:lnSpc>
                        <a:spcBef>
                          <a:spcPts val="30"/>
                        </a:spcBef>
                      </a:pPr>
                      <a:r>
                        <a:rPr sz="600" b="1" dirty="0">
                          <a:solidFill>
                            <a:srgbClr val="231F20"/>
                          </a:solidFill>
                          <a:latin typeface="Futura"/>
                          <a:cs typeface="Futura"/>
                        </a:rPr>
                        <a:t>Hericium</a:t>
                      </a:r>
                      <a:r>
                        <a:rPr sz="600" b="1" spc="-35" dirty="0">
                          <a:solidFill>
                            <a:srgbClr val="231F20"/>
                          </a:solidFill>
                          <a:latin typeface="Futura"/>
                          <a:cs typeface="Futura"/>
                        </a:rPr>
                        <a:t> </a:t>
                      </a:r>
                      <a:r>
                        <a:rPr sz="600" b="1" dirty="0">
                          <a:solidFill>
                            <a:srgbClr val="231F20"/>
                          </a:solidFill>
                          <a:latin typeface="Futura"/>
                          <a:cs typeface="Futura"/>
                        </a:rPr>
                        <a:t>erinaceus</a:t>
                      </a:r>
                      <a:r>
                        <a:rPr sz="600" b="1" spc="-35" dirty="0">
                          <a:solidFill>
                            <a:srgbClr val="231F20"/>
                          </a:solidFill>
                          <a:latin typeface="Futura"/>
                          <a:cs typeface="Futura"/>
                        </a:rPr>
                        <a:t> </a:t>
                      </a:r>
                      <a:r>
                        <a:rPr sz="600" b="1" dirty="0">
                          <a:solidFill>
                            <a:srgbClr val="231F20"/>
                          </a:solidFill>
                          <a:latin typeface="Futura"/>
                          <a:cs typeface="Futura"/>
                        </a:rPr>
                        <a:t>e.s.</a:t>
                      </a:r>
                      <a:endParaRPr sz="600" dirty="0">
                        <a:latin typeface="Futura"/>
                        <a:cs typeface="Futura"/>
                      </a:endParaRPr>
                    </a:p>
                    <a:p>
                      <a:pPr marL="50165">
                        <a:lnSpc>
                          <a:spcPct val="100000"/>
                        </a:lnSpc>
                      </a:pPr>
                      <a:r>
                        <a:rPr lang="nl-NL" sz="600" dirty="0">
                          <a:solidFill>
                            <a:srgbClr val="231F20"/>
                          </a:solidFill>
                          <a:latin typeface="Futura-Medium"/>
                          <a:cs typeface="Futura-Medium"/>
                        </a:rPr>
                        <a:t>Bijdrage in polysachariden</a:t>
                      </a:r>
                    </a:p>
                    <a:p>
                      <a:pPr marL="50165">
                        <a:lnSpc>
                          <a:spcPct val="100000"/>
                        </a:lnSpc>
                      </a:pPr>
                      <a:r>
                        <a:rPr lang="nl-NL" sz="600" dirty="0">
                          <a:solidFill>
                            <a:srgbClr val="231F20"/>
                          </a:solidFill>
                          <a:latin typeface="Futura-Medium"/>
                          <a:cs typeface="Futura-Medium"/>
                        </a:rPr>
                        <a:t>Bijdrage in bèta-glucanen</a:t>
                      </a:r>
                      <a:endParaRPr sz="600" dirty="0">
                        <a:latin typeface="Futura-Medium"/>
                        <a:cs typeface="Futura-Medium"/>
                      </a:endParaRPr>
                    </a:p>
                  </a:txBody>
                  <a:tcPr marL="0" marR="0" marT="381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4975">
                        <a:lnSpc>
                          <a:spcPct val="100000"/>
                        </a:lnSpc>
                        <a:spcBef>
                          <a:spcPts val="20"/>
                        </a:spcBef>
                      </a:pPr>
                      <a:r>
                        <a:rPr sz="600" b="1" spc="-25" dirty="0">
                          <a:solidFill>
                            <a:srgbClr val="231F20"/>
                          </a:solidFill>
                          <a:latin typeface="Futura"/>
                          <a:cs typeface="Futura"/>
                        </a:rPr>
                        <a:t>1</a:t>
                      </a:r>
                      <a:r>
                        <a:rPr sz="600" b="1" dirty="0">
                          <a:solidFill>
                            <a:srgbClr val="231F20"/>
                          </a:solidFill>
                          <a:latin typeface="Futura"/>
                          <a:cs typeface="Futura"/>
                        </a:rPr>
                        <a:t>00 mg</a:t>
                      </a:r>
                      <a:endParaRPr sz="600">
                        <a:latin typeface="Futura"/>
                        <a:cs typeface="Futura"/>
                      </a:endParaRPr>
                    </a:p>
                    <a:p>
                      <a:pPr marL="518795">
                        <a:lnSpc>
                          <a:spcPct val="100000"/>
                        </a:lnSpc>
                      </a:pPr>
                      <a:r>
                        <a:rPr sz="600" spc="-5" dirty="0">
                          <a:solidFill>
                            <a:srgbClr val="231F20"/>
                          </a:solidFill>
                          <a:latin typeface="Futura-Medium"/>
                          <a:cs typeface="Futura-Medium"/>
                        </a:rPr>
                        <a:t>3</a:t>
                      </a:r>
                      <a:r>
                        <a:rPr sz="600" dirty="0">
                          <a:solidFill>
                            <a:srgbClr val="231F20"/>
                          </a:solidFill>
                          <a:latin typeface="Futura-Medium"/>
                          <a:cs typeface="Futura-Medium"/>
                        </a:rPr>
                        <a:t>0 mg</a:t>
                      </a:r>
                      <a:endParaRPr sz="600">
                        <a:latin typeface="Futura-Medium"/>
                        <a:cs typeface="Futura-Medium"/>
                      </a:endParaRPr>
                    </a:p>
                    <a:p>
                      <a:pPr marL="524510">
                        <a:lnSpc>
                          <a:spcPct val="100000"/>
                        </a:lnSpc>
                        <a:spcBef>
                          <a:spcPts val="180"/>
                        </a:spcBef>
                      </a:pPr>
                      <a:r>
                        <a:rPr sz="600" spc="-50" dirty="0">
                          <a:solidFill>
                            <a:srgbClr val="231F20"/>
                          </a:solidFill>
                          <a:latin typeface="Futura-Medium"/>
                          <a:cs typeface="Futura-Medium"/>
                        </a:rPr>
                        <a:t>1</a:t>
                      </a:r>
                      <a:r>
                        <a:rPr sz="600" dirty="0">
                          <a:solidFill>
                            <a:srgbClr val="231F20"/>
                          </a:solidFill>
                          <a:latin typeface="Futura-Medium"/>
                          <a:cs typeface="Futura-Medium"/>
                        </a:rPr>
                        <a:t>5 mg</a:t>
                      </a:r>
                      <a:endParaRPr sz="600">
                        <a:latin typeface="Futura-Medium"/>
                        <a:cs typeface="Futura-Medium"/>
                      </a:endParaRPr>
                    </a:p>
                  </a:txBody>
                  <a:tcPr marL="0" marR="0" marT="254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sz="900">
                        <a:latin typeface="Times New Roman"/>
                        <a:cs typeface="Times New Roman"/>
                      </a:endParaRPr>
                    </a:p>
                  </a:txBody>
                  <a:tcPr marL="0" marR="0" marT="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9060">
                <a:tc>
                  <a:txBody>
                    <a:bodyPr/>
                    <a:lstStyle/>
                    <a:p>
                      <a:pPr marL="50165">
                        <a:lnSpc>
                          <a:spcPts val="680"/>
                        </a:lnSpc>
                      </a:pPr>
                      <a:r>
                        <a:rPr lang="nl-NL" sz="600" b="1" dirty="0">
                          <a:solidFill>
                            <a:srgbClr val="231F20"/>
                          </a:solidFill>
                          <a:latin typeface="Futura"/>
                          <a:cs typeface="Futura"/>
                        </a:rPr>
                        <a:t>L-Cysteïne</a:t>
                      </a:r>
                      <a:endParaRPr sz="600" dirty="0">
                        <a:latin typeface="Futura"/>
                        <a:cs typeface="Futura"/>
                      </a:endParaRPr>
                    </a:p>
                  </a:txBody>
                  <a:tcPr marL="0" marR="0" marT="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22555" algn="r">
                        <a:lnSpc>
                          <a:spcPts val="675"/>
                        </a:lnSpc>
                      </a:pPr>
                      <a:r>
                        <a:rPr sz="600" b="1" dirty="0">
                          <a:solidFill>
                            <a:srgbClr val="231F20"/>
                          </a:solidFill>
                          <a:latin typeface="Futura"/>
                          <a:cs typeface="Futura"/>
                        </a:rPr>
                        <a:t>30</a:t>
                      </a:r>
                      <a:r>
                        <a:rPr sz="600" b="1" spc="-55" dirty="0">
                          <a:solidFill>
                            <a:srgbClr val="231F20"/>
                          </a:solidFill>
                          <a:latin typeface="Futura"/>
                          <a:cs typeface="Futura"/>
                        </a:rPr>
                        <a:t> </a:t>
                      </a:r>
                      <a:r>
                        <a:rPr sz="600" b="1" dirty="0">
                          <a:solidFill>
                            <a:srgbClr val="231F20"/>
                          </a:solidFill>
                          <a:latin typeface="Futura"/>
                          <a:cs typeface="Futura"/>
                        </a:rPr>
                        <a:t>mg</a:t>
                      </a:r>
                      <a:endParaRPr sz="600">
                        <a:latin typeface="Futura"/>
                        <a:cs typeface="Futura"/>
                      </a:endParaRPr>
                    </a:p>
                  </a:txBody>
                  <a:tcPr marL="0" marR="0" marT="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sz="500">
                        <a:latin typeface="Times New Roman"/>
                        <a:cs typeface="Times New Roman"/>
                      </a:endParaRPr>
                    </a:p>
                  </a:txBody>
                  <a:tcPr marL="0" marR="0" marT="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1285">
                <a:tc>
                  <a:txBody>
                    <a:bodyPr/>
                    <a:lstStyle/>
                    <a:p>
                      <a:pPr marL="50165">
                        <a:lnSpc>
                          <a:spcPct val="100000"/>
                        </a:lnSpc>
                        <a:spcBef>
                          <a:spcPts val="80"/>
                        </a:spcBef>
                      </a:pPr>
                      <a:r>
                        <a:rPr lang="nl-NL" sz="600" b="1" spc="-5" dirty="0">
                          <a:solidFill>
                            <a:srgbClr val="231F20"/>
                          </a:solidFill>
                          <a:latin typeface="Futura"/>
                          <a:cs typeface="Futura"/>
                        </a:rPr>
                        <a:t>IJzer</a:t>
                      </a:r>
                      <a:endParaRPr sz="600" dirty="0">
                        <a:latin typeface="Futura"/>
                        <a:cs typeface="Futura"/>
                      </a:endParaRPr>
                    </a:p>
                  </a:txBody>
                  <a:tcPr marL="0" marR="0" marT="1016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22555" algn="r">
                        <a:lnSpc>
                          <a:spcPct val="100000"/>
                        </a:lnSpc>
                        <a:spcBef>
                          <a:spcPts val="70"/>
                        </a:spcBef>
                      </a:pPr>
                      <a:r>
                        <a:rPr sz="600" b="1" spc="-35" dirty="0">
                          <a:solidFill>
                            <a:srgbClr val="231F20"/>
                          </a:solidFill>
                          <a:latin typeface="Futura"/>
                          <a:cs typeface="Futura"/>
                        </a:rPr>
                        <a:t>2</a:t>
                      </a:r>
                      <a:r>
                        <a:rPr sz="600" b="1" spc="-20" dirty="0">
                          <a:solidFill>
                            <a:srgbClr val="231F20"/>
                          </a:solidFill>
                          <a:latin typeface="Futura"/>
                          <a:cs typeface="Futura"/>
                        </a:rPr>
                        <a:t>1</a:t>
                      </a:r>
                      <a:r>
                        <a:rPr sz="600" b="1" dirty="0">
                          <a:solidFill>
                            <a:srgbClr val="231F20"/>
                          </a:solidFill>
                          <a:latin typeface="Futura"/>
                          <a:cs typeface="Futura"/>
                        </a:rPr>
                        <a:t>,0 mg</a:t>
                      </a:r>
                      <a:endParaRPr sz="600">
                        <a:latin typeface="Futura"/>
                        <a:cs typeface="Futura"/>
                      </a:endParaRPr>
                    </a:p>
                  </a:txBody>
                  <a:tcPr marL="0" marR="0" marT="889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56210" algn="r">
                        <a:lnSpc>
                          <a:spcPct val="100000"/>
                        </a:lnSpc>
                        <a:spcBef>
                          <a:spcPts val="75"/>
                        </a:spcBef>
                      </a:pPr>
                      <a:r>
                        <a:rPr sz="600" b="1" spc="-40" dirty="0">
                          <a:solidFill>
                            <a:srgbClr val="231F20"/>
                          </a:solidFill>
                          <a:latin typeface="Futura"/>
                          <a:cs typeface="Futura"/>
                        </a:rPr>
                        <a:t>1</a:t>
                      </a:r>
                      <a:r>
                        <a:rPr sz="600" b="1" dirty="0">
                          <a:solidFill>
                            <a:srgbClr val="231F20"/>
                          </a:solidFill>
                          <a:latin typeface="Futura"/>
                          <a:cs typeface="Futura"/>
                        </a:rPr>
                        <a:t>50% </a:t>
                      </a:r>
                      <a:r>
                        <a:rPr lang="nl-NL" sz="600" b="1" dirty="0">
                          <a:solidFill>
                            <a:srgbClr val="231F20"/>
                          </a:solidFill>
                          <a:latin typeface="Futura"/>
                          <a:cs typeface="Futura"/>
                        </a:rPr>
                        <a:t>DR</a:t>
                      </a:r>
                      <a:r>
                        <a:rPr sz="600" b="1" dirty="0">
                          <a:solidFill>
                            <a:srgbClr val="231F20"/>
                          </a:solidFill>
                          <a:latin typeface="Futura"/>
                          <a:cs typeface="Futura"/>
                        </a:rPr>
                        <a:t>N*</a:t>
                      </a:r>
                      <a:endParaRPr sz="600" dirty="0">
                        <a:latin typeface="Futura"/>
                        <a:cs typeface="Futura"/>
                      </a:endParaRPr>
                    </a:p>
                  </a:txBody>
                  <a:tcPr marL="0" marR="0" marT="9525"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1125">
                <a:tc>
                  <a:txBody>
                    <a:bodyPr/>
                    <a:lstStyle/>
                    <a:p>
                      <a:pPr marL="50165">
                        <a:lnSpc>
                          <a:spcPct val="100000"/>
                        </a:lnSpc>
                        <a:spcBef>
                          <a:spcPts val="20"/>
                        </a:spcBef>
                      </a:pPr>
                      <a:r>
                        <a:rPr lang="nl-NL" sz="600" b="1" spc="-5" dirty="0">
                          <a:solidFill>
                            <a:srgbClr val="231F20"/>
                          </a:solidFill>
                          <a:latin typeface="Futura"/>
                          <a:cs typeface="Futura"/>
                        </a:rPr>
                        <a:t>Koper</a:t>
                      </a:r>
                      <a:endParaRPr sz="600" dirty="0">
                        <a:latin typeface="Futura"/>
                        <a:cs typeface="Futura"/>
                      </a:endParaRPr>
                    </a:p>
                  </a:txBody>
                  <a:tcPr marL="0" marR="0" marT="254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22555" algn="r">
                        <a:lnSpc>
                          <a:spcPct val="100000"/>
                        </a:lnSpc>
                        <a:spcBef>
                          <a:spcPts val="15"/>
                        </a:spcBef>
                      </a:pPr>
                      <a:r>
                        <a:rPr sz="600" b="1" spc="-20" dirty="0">
                          <a:solidFill>
                            <a:srgbClr val="231F20"/>
                          </a:solidFill>
                          <a:latin typeface="Futura"/>
                          <a:cs typeface="Futura"/>
                        </a:rPr>
                        <a:t>1</a:t>
                      </a:r>
                      <a:r>
                        <a:rPr sz="600" b="1" spc="-45" dirty="0">
                          <a:solidFill>
                            <a:srgbClr val="231F20"/>
                          </a:solidFill>
                          <a:latin typeface="Futura"/>
                          <a:cs typeface="Futura"/>
                        </a:rPr>
                        <a:t>,</a:t>
                      </a:r>
                      <a:r>
                        <a:rPr sz="600" b="1" spc="-40" dirty="0">
                          <a:solidFill>
                            <a:srgbClr val="231F20"/>
                          </a:solidFill>
                          <a:latin typeface="Futura"/>
                          <a:cs typeface="Futura"/>
                        </a:rPr>
                        <a:t>1</a:t>
                      </a:r>
                      <a:r>
                        <a:rPr sz="600" b="1" dirty="0">
                          <a:solidFill>
                            <a:srgbClr val="231F20"/>
                          </a:solidFill>
                          <a:latin typeface="Futura"/>
                          <a:cs typeface="Futura"/>
                        </a:rPr>
                        <a:t>5 mg</a:t>
                      </a:r>
                      <a:endParaRPr sz="600">
                        <a:latin typeface="Futura"/>
                        <a:cs typeface="Futura"/>
                      </a:endParaRPr>
                    </a:p>
                  </a:txBody>
                  <a:tcPr marL="0" marR="0" marT="1905"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56210" algn="r">
                        <a:lnSpc>
                          <a:spcPct val="100000"/>
                        </a:lnSpc>
                        <a:spcBef>
                          <a:spcPts val="20"/>
                        </a:spcBef>
                      </a:pPr>
                      <a:r>
                        <a:rPr sz="600" b="1" spc="-75" dirty="0">
                          <a:solidFill>
                            <a:srgbClr val="231F20"/>
                          </a:solidFill>
                          <a:latin typeface="Futura"/>
                          <a:cs typeface="Futura"/>
                        </a:rPr>
                        <a:t>1</a:t>
                      </a:r>
                      <a:r>
                        <a:rPr sz="600" b="1" spc="-40" dirty="0">
                          <a:solidFill>
                            <a:srgbClr val="231F20"/>
                          </a:solidFill>
                          <a:latin typeface="Futura"/>
                          <a:cs typeface="Futura"/>
                        </a:rPr>
                        <a:t>1</a:t>
                      </a:r>
                      <a:r>
                        <a:rPr sz="600" b="1" dirty="0">
                          <a:solidFill>
                            <a:srgbClr val="231F20"/>
                          </a:solidFill>
                          <a:latin typeface="Futura"/>
                          <a:cs typeface="Futura"/>
                        </a:rPr>
                        <a:t>5% </a:t>
                      </a:r>
                      <a:r>
                        <a:rPr lang="nl-NL" sz="600" b="1" dirty="0">
                          <a:solidFill>
                            <a:srgbClr val="231F20"/>
                          </a:solidFill>
                          <a:latin typeface="Futura"/>
                          <a:cs typeface="Futura"/>
                        </a:rPr>
                        <a:t>DR</a:t>
                      </a:r>
                      <a:r>
                        <a:rPr sz="600" b="1" dirty="0">
                          <a:solidFill>
                            <a:srgbClr val="231F20"/>
                          </a:solidFill>
                          <a:latin typeface="Futura"/>
                          <a:cs typeface="Futura"/>
                        </a:rPr>
                        <a:t>N*</a:t>
                      </a:r>
                      <a:endParaRPr sz="600" dirty="0">
                        <a:latin typeface="Futura"/>
                        <a:cs typeface="Futura"/>
                      </a:endParaRPr>
                    </a:p>
                  </a:txBody>
                  <a:tcPr marL="0" marR="0" marT="254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1125">
                <a:tc>
                  <a:txBody>
                    <a:bodyPr/>
                    <a:lstStyle/>
                    <a:p>
                      <a:pPr marL="50165">
                        <a:lnSpc>
                          <a:spcPct val="100000"/>
                        </a:lnSpc>
                        <a:spcBef>
                          <a:spcPts val="45"/>
                        </a:spcBef>
                      </a:pPr>
                      <a:r>
                        <a:rPr sz="600" b="1" dirty="0">
                          <a:solidFill>
                            <a:srgbClr val="231F20"/>
                          </a:solidFill>
                          <a:latin typeface="Futura"/>
                          <a:cs typeface="Futura"/>
                        </a:rPr>
                        <a:t>Vitamin</a:t>
                      </a:r>
                      <a:r>
                        <a:rPr lang="nl-NL" sz="600" b="1" dirty="0">
                          <a:solidFill>
                            <a:srgbClr val="231F20"/>
                          </a:solidFill>
                          <a:latin typeface="Futura"/>
                          <a:cs typeface="Futura"/>
                        </a:rPr>
                        <a:t>e</a:t>
                      </a:r>
                      <a:r>
                        <a:rPr sz="600" b="1" spc="-45" dirty="0">
                          <a:solidFill>
                            <a:srgbClr val="231F20"/>
                          </a:solidFill>
                          <a:latin typeface="Futura"/>
                          <a:cs typeface="Futura"/>
                        </a:rPr>
                        <a:t> </a:t>
                      </a:r>
                      <a:r>
                        <a:rPr sz="600" b="1" dirty="0">
                          <a:solidFill>
                            <a:srgbClr val="231F20"/>
                          </a:solidFill>
                          <a:latin typeface="Futura"/>
                          <a:cs typeface="Futura"/>
                        </a:rPr>
                        <a:t>B6</a:t>
                      </a:r>
                      <a:endParaRPr sz="600" dirty="0">
                        <a:latin typeface="Futura"/>
                        <a:cs typeface="Futura"/>
                      </a:endParaRPr>
                    </a:p>
                  </a:txBody>
                  <a:tcPr marL="0" marR="0" marT="5715"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22555" algn="r">
                        <a:lnSpc>
                          <a:spcPct val="100000"/>
                        </a:lnSpc>
                        <a:spcBef>
                          <a:spcPts val="40"/>
                        </a:spcBef>
                      </a:pPr>
                      <a:r>
                        <a:rPr sz="600" b="1" spc="-20" dirty="0">
                          <a:solidFill>
                            <a:srgbClr val="231F20"/>
                          </a:solidFill>
                          <a:latin typeface="Futura"/>
                          <a:cs typeface="Futura"/>
                        </a:rPr>
                        <a:t>1</a:t>
                      </a:r>
                      <a:r>
                        <a:rPr sz="600" b="1" dirty="0">
                          <a:solidFill>
                            <a:srgbClr val="231F20"/>
                          </a:solidFill>
                          <a:latin typeface="Futura"/>
                          <a:cs typeface="Futura"/>
                        </a:rPr>
                        <a:t>,4 mg</a:t>
                      </a:r>
                      <a:endParaRPr sz="600">
                        <a:latin typeface="Futura"/>
                        <a:cs typeface="Futura"/>
                      </a:endParaRPr>
                    </a:p>
                  </a:txBody>
                  <a:tcPr marL="0" marR="0" marT="508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56210" algn="r">
                        <a:lnSpc>
                          <a:spcPct val="100000"/>
                        </a:lnSpc>
                        <a:spcBef>
                          <a:spcPts val="45"/>
                        </a:spcBef>
                      </a:pPr>
                      <a:r>
                        <a:rPr sz="600" b="1" spc="-25" dirty="0">
                          <a:solidFill>
                            <a:srgbClr val="231F20"/>
                          </a:solidFill>
                          <a:latin typeface="Futura"/>
                          <a:cs typeface="Futura"/>
                        </a:rPr>
                        <a:t>1</a:t>
                      </a:r>
                      <a:r>
                        <a:rPr sz="600" b="1" dirty="0">
                          <a:solidFill>
                            <a:srgbClr val="231F20"/>
                          </a:solidFill>
                          <a:latin typeface="Futura"/>
                          <a:cs typeface="Futura"/>
                        </a:rPr>
                        <a:t>00% </a:t>
                      </a:r>
                      <a:r>
                        <a:rPr lang="nl-NL" sz="600" b="1" dirty="0">
                          <a:solidFill>
                            <a:srgbClr val="231F20"/>
                          </a:solidFill>
                          <a:latin typeface="Futura"/>
                          <a:cs typeface="Futura"/>
                        </a:rPr>
                        <a:t>DR</a:t>
                      </a:r>
                      <a:r>
                        <a:rPr sz="600" b="1" dirty="0">
                          <a:solidFill>
                            <a:srgbClr val="231F20"/>
                          </a:solidFill>
                          <a:latin typeface="Futura"/>
                          <a:cs typeface="Futura"/>
                        </a:rPr>
                        <a:t>N*</a:t>
                      </a:r>
                      <a:endParaRPr sz="600" dirty="0">
                        <a:latin typeface="Futura"/>
                        <a:cs typeface="Futura"/>
                      </a:endParaRPr>
                    </a:p>
                  </a:txBody>
                  <a:tcPr marL="0" marR="0" marT="5715"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21285">
                <a:tc>
                  <a:txBody>
                    <a:bodyPr/>
                    <a:lstStyle/>
                    <a:p>
                      <a:pPr marL="50165">
                        <a:lnSpc>
                          <a:spcPct val="100000"/>
                        </a:lnSpc>
                        <a:spcBef>
                          <a:spcPts val="70"/>
                        </a:spcBef>
                      </a:pPr>
                      <a:r>
                        <a:rPr sz="600" b="1" spc="-5" dirty="0">
                          <a:solidFill>
                            <a:srgbClr val="231F20"/>
                          </a:solidFill>
                          <a:latin typeface="Futura"/>
                          <a:cs typeface="Futura"/>
                        </a:rPr>
                        <a:t>Riboflavin</a:t>
                      </a:r>
                      <a:r>
                        <a:rPr lang="nl-NL" sz="600" b="1" spc="-5" dirty="0">
                          <a:solidFill>
                            <a:srgbClr val="231F20"/>
                          </a:solidFill>
                          <a:latin typeface="Futura"/>
                          <a:cs typeface="Futura"/>
                        </a:rPr>
                        <a:t>e</a:t>
                      </a:r>
                      <a:endParaRPr sz="600" dirty="0">
                        <a:latin typeface="Futura"/>
                        <a:cs typeface="Futura"/>
                      </a:endParaRPr>
                    </a:p>
                  </a:txBody>
                  <a:tcPr marL="0" marR="0" marT="889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22555" algn="r">
                        <a:lnSpc>
                          <a:spcPct val="100000"/>
                        </a:lnSpc>
                        <a:spcBef>
                          <a:spcPts val="60"/>
                        </a:spcBef>
                      </a:pPr>
                      <a:r>
                        <a:rPr sz="600" b="1" spc="-20" dirty="0">
                          <a:solidFill>
                            <a:srgbClr val="231F20"/>
                          </a:solidFill>
                          <a:latin typeface="Futura"/>
                          <a:cs typeface="Futura"/>
                        </a:rPr>
                        <a:t>1</a:t>
                      </a:r>
                      <a:r>
                        <a:rPr sz="600" b="1" dirty="0">
                          <a:solidFill>
                            <a:srgbClr val="231F20"/>
                          </a:solidFill>
                          <a:latin typeface="Futura"/>
                          <a:cs typeface="Futura"/>
                        </a:rPr>
                        <a:t>,4 mg</a:t>
                      </a:r>
                      <a:endParaRPr sz="600">
                        <a:latin typeface="Futura"/>
                        <a:cs typeface="Futura"/>
                      </a:endParaRPr>
                    </a:p>
                  </a:txBody>
                  <a:tcPr marL="0" marR="0" marT="762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56210" algn="r">
                        <a:lnSpc>
                          <a:spcPct val="100000"/>
                        </a:lnSpc>
                        <a:spcBef>
                          <a:spcPts val="65"/>
                        </a:spcBef>
                      </a:pPr>
                      <a:r>
                        <a:rPr sz="600" b="1" spc="-25" dirty="0">
                          <a:solidFill>
                            <a:srgbClr val="231F20"/>
                          </a:solidFill>
                          <a:latin typeface="Futura"/>
                          <a:cs typeface="Futura"/>
                        </a:rPr>
                        <a:t>1</a:t>
                      </a:r>
                      <a:r>
                        <a:rPr sz="600" b="1" dirty="0">
                          <a:solidFill>
                            <a:srgbClr val="231F20"/>
                          </a:solidFill>
                          <a:latin typeface="Futura"/>
                          <a:cs typeface="Futura"/>
                        </a:rPr>
                        <a:t>00% </a:t>
                      </a:r>
                      <a:r>
                        <a:rPr lang="nl-NL" sz="600" b="1" dirty="0">
                          <a:solidFill>
                            <a:srgbClr val="231F20"/>
                          </a:solidFill>
                          <a:latin typeface="Futura"/>
                          <a:cs typeface="Futura"/>
                        </a:rPr>
                        <a:t>DR</a:t>
                      </a:r>
                      <a:r>
                        <a:rPr sz="600" b="1" dirty="0">
                          <a:solidFill>
                            <a:srgbClr val="231F20"/>
                          </a:solidFill>
                          <a:latin typeface="Futura"/>
                          <a:cs typeface="Futura"/>
                        </a:rPr>
                        <a:t>N*</a:t>
                      </a:r>
                      <a:endParaRPr sz="600" dirty="0">
                        <a:latin typeface="Futura"/>
                        <a:cs typeface="Futura"/>
                      </a:endParaRPr>
                    </a:p>
                  </a:txBody>
                  <a:tcPr marL="0" marR="0" marT="8255"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8585">
                <a:tc>
                  <a:txBody>
                    <a:bodyPr/>
                    <a:lstStyle/>
                    <a:p>
                      <a:pPr marL="50165">
                        <a:lnSpc>
                          <a:spcPct val="100000"/>
                        </a:lnSpc>
                        <a:spcBef>
                          <a:spcPts val="10"/>
                        </a:spcBef>
                      </a:pPr>
                      <a:r>
                        <a:rPr lang="nl-NL" sz="600" b="1" spc="-5" dirty="0">
                          <a:solidFill>
                            <a:srgbClr val="231F20"/>
                          </a:solidFill>
                          <a:latin typeface="Futura"/>
                          <a:cs typeface="Futura"/>
                        </a:rPr>
                        <a:t>Foliumzuur</a:t>
                      </a:r>
                      <a:endParaRPr sz="600" dirty="0">
                        <a:latin typeface="Futura"/>
                        <a:cs typeface="Futura"/>
                      </a:endParaRPr>
                    </a:p>
                  </a:txBody>
                  <a:tcPr marL="0" marR="0" marT="127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22555" algn="r">
                        <a:lnSpc>
                          <a:spcPct val="100000"/>
                        </a:lnSpc>
                        <a:spcBef>
                          <a:spcPts val="5"/>
                        </a:spcBef>
                      </a:pPr>
                      <a:r>
                        <a:rPr sz="600" b="1" dirty="0">
                          <a:solidFill>
                            <a:srgbClr val="231F20"/>
                          </a:solidFill>
                          <a:latin typeface="Futura"/>
                          <a:cs typeface="Futura"/>
                        </a:rPr>
                        <a:t>300</a:t>
                      </a:r>
                      <a:r>
                        <a:rPr sz="600" b="1" spc="-55" dirty="0">
                          <a:solidFill>
                            <a:srgbClr val="231F20"/>
                          </a:solidFill>
                          <a:latin typeface="Futura"/>
                          <a:cs typeface="Futura"/>
                        </a:rPr>
                        <a:t> </a:t>
                      </a:r>
                      <a:r>
                        <a:rPr sz="600" dirty="0">
                          <a:solidFill>
                            <a:srgbClr val="231F20"/>
                          </a:solidFill>
                          <a:latin typeface="Arial Black"/>
                          <a:cs typeface="Arial Black"/>
                        </a:rPr>
                        <a:t>µ</a:t>
                      </a:r>
                      <a:r>
                        <a:rPr sz="600" b="1" dirty="0">
                          <a:solidFill>
                            <a:srgbClr val="231F20"/>
                          </a:solidFill>
                          <a:latin typeface="Futura"/>
                          <a:cs typeface="Futura"/>
                        </a:rPr>
                        <a:t>g</a:t>
                      </a:r>
                      <a:endParaRPr sz="600">
                        <a:latin typeface="Futura"/>
                        <a:cs typeface="Futura"/>
                      </a:endParaRPr>
                    </a:p>
                  </a:txBody>
                  <a:tcPr marL="0" marR="0" marT="635"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56210" algn="r">
                        <a:lnSpc>
                          <a:spcPct val="100000"/>
                        </a:lnSpc>
                        <a:spcBef>
                          <a:spcPts val="10"/>
                        </a:spcBef>
                      </a:pPr>
                      <a:r>
                        <a:rPr sz="600" b="1" spc="-40" dirty="0">
                          <a:solidFill>
                            <a:srgbClr val="231F20"/>
                          </a:solidFill>
                          <a:latin typeface="Futura"/>
                          <a:cs typeface="Futura"/>
                        </a:rPr>
                        <a:t>1</a:t>
                      </a:r>
                      <a:r>
                        <a:rPr sz="600" b="1" dirty="0">
                          <a:solidFill>
                            <a:srgbClr val="231F20"/>
                          </a:solidFill>
                          <a:latin typeface="Futura"/>
                          <a:cs typeface="Futura"/>
                        </a:rPr>
                        <a:t>50% </a:t>
                      </a:r>
                      <a:r>
                        <a:rPr lang="nl-NL" sz="600" b="1" dirty="0">
                          <a:solidFill>
                            <a:srgbClr val="231F20"/>
                          </a:solidFill>
                          <a:latin typeface="Futura"/>
                          <a:cs typeface="Futura"/>
                        </a:rPr>
                        <a:t>DR</a:t>
                      </a:r>
                      <a:r>
                        <a:rPr sz="600" b="1" dirty="0">
                          <a:solidFill>
                            <a:srgbClr val="231F20"/>
                          </a:solidFill>
                          <a:latin typeface="Futura"/>
                          <a:cs typeface="Futura"/>
                        </a:rPr>
                        <a:t>N*</a:t>
                      </a:r>
                      <a:endParaRPr sz="600" dirty="0">
                        <a:latin typeface="Futura"/>
                        <a:cs typeface="Futura"/>
                      </a:endParaRPr>
                    </a:p>
                  </a:txBody>
                  <a:tcPr marL="0" marR="0" marT="127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32715">
                <a:tc>
                  <a:txBody>
                    <a:bodyPr/>
                    <a:lstStyle/>
                    <a:p>
                      <a:pPr marL="50165">
                        <a:lnSpc>
                          <a:spcPct val="100000"/>
                        </a:lnSpc>
                        <a:spcBef>
                          <a:spcPts val="55"/>
                        </a:spcBef>
                      </a:pPr>
                      <a:r>
                        <a:rPr sz="600" b="1" dirty="0">
                          <a:solidFill>
                            <a:srgbClr val="231F20"/>
                          </a:solidFill>
                          <a:latin typeface="Futura"/>
                          <a:cs typeface="Futura"/>
                        </a:rPr>
                        <a:t>Vitamin</a:t>
                      </a:r>
                      <a:r>
                        <a:rPr lang="nl-NL" sz="600" b="1" dirty="0">
                          <a:solidFill>
                            <a:srgbClr val="231F20"/>
                          </a:solidFill>
                          <a:latin typeface="Futura"/>
                          <a:cs typeface="Futura"/>
                        </a:rPr>
                        <a:t>e</a:t>
                      </a:r>
                      <a:r>
                        <a:rPr sz="600" b="1" spc="-45" dirty="0">
                          <a:solidFill>
                            <a:srgbClr val="231F20"/>
                          </a:solidFill>
                          <a:latin typeface="Futura"/>
                          <a:cs typeface="Futura"/>
                        </a:rPr>
                        <a:t> </a:t>
                      </a:r>
                      <a:r>
                        <a:rPr sz="600" b="1" spc="-15" dirty="0">
                          <a:solidFill>
                            <a:srgbClr val="231F20"/>
                          </a:solidFill>
                          <a:latin typeface="Futura"/>
                          <a:cs typeface="Futura"/>
                        </a:rPr>
                        <a:t>B12</a:t>
                      </a:r>
                      <a:endParaRPr sz="600" dirty="0">
                        <a:latin typeface="Futura"/>
                        <a:cs typeface="Futura"/>
                      </a:endParaRPr>
                    </a:p>
                  </a:txBody>
                  <a:tcPr marL="0" marR="0" marT="6985"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22555" algn="r">
                        <a:lnSpc>
                          <a:spcPct val="100000"/>
                        </a:lnSpc>
                        <a:spcBef>
                          <a:spcPts val="45"/>
                        </a:spcBef>
                      </a:pPr>
                      <a:r>
                        <a:rPr sz="600" b="1" dirty="0">
                          <a:solidFill>
                            <a:srgbClr val="231F20"/>
                          </a:solidFill>
                          <a:latin typeface="Futura"/>
                          <a:cs typeface="Futura"/>
                        </a:rPr>
                        <a:t>3,75</a:t>
                      </a:r>
                      <a:r>
                        <a:rPr sz="600" b="1" spc="-55" dirty="0">
                          <a:solidFill>
                            <a:srgbClr val="231F20"/>
                          </a:solidFill>
                          <a:latin typeface="Futura"/>
                          <a:cs typeface="Futura"/>
                        </a:rPr>
                        <a:t> </a:t>
                      </a:r>
                      <a:r>
                        <a:rPr sz="600" dirty="0">
                          <a:solidFill>
                            <a:srgbClr val="231F20"/>
                          </a:solidFill>
                          <a:latin typeface="Arial Black"/>
                          <a:cs typeface="Arial Black"/>
                        </a:rPr>
                        <a:t>µ</a:t>
                      </a:r>
                      <a:r>
                        <a:rPr sz="600" b="1" dirty="0">
                          <a:solidFill>
                            <a:srgbClr val="231F20"/>
                          </a:solidFill>
                          <a:latin typeface="Futura"/>
                          <a:cs typeface="Futura"/>
                        </a:rPr>
                        <a:t>g</a:t>
                      </a:r>
                      <a:endParaRPr sz="600">
                        <a:latin typeface="Futura"/>
                        <a:cs typeface="Futura"/>
                      </a:endParaRPr>
                    </a:p>
                  </a:txBody>
                  <a:tcPr marL="0" marR="0" marT="5715"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56210" algn="r">
                        <a:lnSpc>
                          <a:spcPct val="100000"/>
                        </a:lnSpc>
                        <a:spcBef>
                          <a:spcPts val="50"/>
                        </a:spcBef>
                      </a:pPr>
                      <a:r>
                        <a:rPr sz="600" b="1" spc="-40" dirty="0">
                          <a:solidFill>
                            <a:srgbClr val="231F20"/>
                          </a:solidFill>
                          <a:latin typeface="Futura"/>
                          <a:cs typeface="Futura"/>
                        </a:rPr>
                        <a:t>1</a:t>
                      </a:r>
                      <a:r>
                        <a:rPr sz="600" b="1" dirty="0">
                          <a:solidFill>
                            <a:srgbClr val="231F20"/>
                          </a:solidFill>
                          <a:latin typeface="Futura"/>
                          <a:cs typeface="Futura"/>
                        </a:rPr>
                        <a:t>50% </a:t>
                      </a:r>
                      <a:r>
                        <a:rPr lang="nl-NL" sz="600" b="1" dirty="0">
                          <a:solidFill>
                            <a:srgbClr val="231F20"/>
                          </a:solidFill>
                          <a:latin typeface="Futura"/>
                          <a:cs typeface="Futura"/>
                        </a:rPr>
                        <a:t>DR</a:t>
                      </a:r>
                      <a:r>
                        <a:rPr sz="600" b="1" dirty="0">
                          <a:solidFill>
                            <a:srgbClr val="231F20"/>
                          </a:solidFill>
                          <a:latin typeface="Futura"/>
                          <a:cs typeface="Futura"/>
                        </a:rPr>
                        <a:t>N*</a:t>
                      </a:r>
                      <a:endParaRPr sz="600" dirty="0">
                        <a:latin typeface="Futura"/>
                        <a:cs typeface="Futura"/>
                      </a:endParaRPr>
                    </a:p>
                  </a:txBody>
                  <a:tcPr marL="0" marR="0" marT="6350" marB="0">
                    <a:lnL w="12700" cap="flat" cmpd="sng" algn="ctr">
                      <a:solidFill>
                        <a:srgbClr val="7097C7"/>
                      </a:solidFill>
                      <a:prstDash val="solid"/>
                      <a:round/>
                      <a:headEnd type="none" w="med" len="med"/>
                      <a:tailEnd type="none" w="med" len="med"/>
                    </a:lnL>
                    <a:lnR w="12700" cap="flat" cmpd="sng" algn="ctr">
                      <a:solidFill>
                        <a:srgbClr val="7097C7"/>
                      </a:solidFill>
                      <a:prstDash val="solid"/>
                      <a:round/>
                      <a:headEnd type="none" w="med" len="med"/>
                      <a:tailEnd type="none" w="med" len="med"/>
                    </a:lnR>
                    <a:lnT w="12700" cap="flat" cmpd="sng" algn="ctr">
                      <a:solidFill>
                        <a:srgbClr val="7097C7"/>
                      </a:solidFill>
                      <a:prstDash val="solid"/>
                      <a:round/>
                      <a:headEnd type="none" w="med" len="med"/>
                      <a:tailEnd type="none" w="med" len="med"/>
                    </a:lnT>
                    <a:lnB w="12700" cap="flat" cmpd="sng" algn="ctr">
                      <a:solidFill>
                        <a:srgbClr val="7097C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35" name="object 35"/>
          <p:cNvSpPr txBox="1"/>
          <p:nvPr/>
        </p:nvSpPr>
        <p:spPr>
          <a:xfrm>
            <a:off x="11551832" y="9208683"/>
            <a:ext cx="2680335" cy="105157"/>
          </a:xfrm>
          <a:prstGeom prst="rect">
            <a:avLst/>
          </a:prstGeom>
        </p:spPr>
        <p:txBody>
          <a:bodyPr vert="horz" wrap="square" lIns="0" tIns="12700" rIns="0" bIns="0" rtlCol="0">
            <a:spAutoFit/>
          </a:bodyPr>
          <a:lstStyle/>
          <a:p>
            <a:pPr marL="12700">
              <a:lnSpc>
                <a:spcPct val="100000"/>
              </a:lnSpc>
              <a:spcBef>
                <a:spcPts val="100"/>
              </a:spcBef>
            </a:pPr>
            <a:r>
              <a:rPr sz="600" spc="-5" dirty="0">
                <a:solidFill>
                  <a:srgbClr val="231F20"/>
                </a:solidFill>
                <a:latin typeface="Futura-Medium"/>
                <a:cs typeface="Futura-Medium"/>
              </a:rPr>
              <a:t>*</a:t>
            </a:r>
            <a:r>
              <a:rPr lang="nl-NL" sz="600" spc="-5" dirty="0">
                <a:solidFill>
                  <a:srgbClr val="231F20"/>
                </a:solidFill>
                <a:latin typeface="Futura-Medium"/>
                <a:cs typeface="Futura-Medium"/>
              </a:rPr>
              <a:t> DRV = Daily Reference </a:t>
            </a:r>
            <a:r>
              <a:rPr lang="nl-NL" sz="600" spc="-5" dirty="0" err="1">
                <a:solidFill>
                  <a:srgbClr val="231F20"/>
                </a:solidFill>
                <a:latin typeface="Futura-Medium"/>
                <a:cs typeface="Futura-Medium"/>
              </a:rPr>
              <a:t>Nutritional</a:t>
            </a:r>
            <a:r>
              <a:rPr lang="nl-NL" sz="600" spc="-5" dirty="0">
                <a:solidFill>
                  <a:srgbClr val="231F20"/>
                </a:solidFill>
                <a:latin typeface="Futura-Medium"/>
                <a:cs typeface="Futura-Medium"/>
              </a:rPr>
              <a:t> Value (volwassenen) - Reg.1169/2011</a:t>
            </a:r>
            <a:endParaRPr sz="600" dirty="0">
              <a:latin typeface="Futura-Medium"/>
              <a:cs typeface="Futura-Medium"/>
            </a:endParaRPr>
          </a:p>
        </p:txBody>
      </p:sp>
      <p:sp>
        <p:nvSpPr>
          <p:cNvPr id="36" name="object 36"/>
          <p:cNvSpPr/>
          <p:nvPr/>
        </p:nvSpPr>
        <p:spPr>
          <a:xfrm>
            <a:off x="13742572" y="4843907"/>
            <a:ext cx="408940" cy="408940"/>
          </a:xfrm>
          <a:custGeom>
            <a:avLst/>
            <a:gdLst/>
            <a:ahLst/>
            <a:cxnLst/>
            <a:rect l="l" t="t" r="r" b="b"/>
            <a:pathLst>
              <a:path w="408940" h="408939">
                <a:moveTo>
                  <a:pt x="0" y="204254"/>
                </a:moveTo>
                <a:lnTo>
                  <a:pt x="5394" y="157422"/>
                </a:lnTo>
                <a:lnTo>
                  <a:pt x="20761" y="114430"/>
                </a:lnTo>
                <a:lnTo>
                  <a:pt x="44873" y="76505"/>
                </a:lnTo>
                <a:lnTo>
                  <a:pt x="76505" y="44873"/>
                </a:lnTo>
                <a:lnTo>
                  <a:pt x="114430" y="20761"/>
                </a:lnTo>
                <a:lnTo>
                  <a:pt x="157422" y="5394"/>
                </a:lnTo>
                <a:lnTo>
                  <a:pt x="204254" y="0"/>
                </a:lnTo>
                <a:lnTo>
                  <a:pt x="251086" y="5394"/>
                </a:lnTo>
                <a:lnTo>
                  <a:pt x="294077" y="20761"/>
                </a:lnTo>
                <a:lnTo>
                  <a:pt x="332002" y="44873"/>
                </a:lnTo>
                <a:lnTo>
                  <a:pt x="363634" y="76505"/>
                </a:lnTo>
                <a:lnTo>
                  <a:pt x="387746" y="114430"/>
                </a:lnTo>
                <a:lnTo>
                  <a:pt x="403113" y="157422"/>
                </a:lnTo>
                <a:lnTo>
                  <a:pt x="408508" y="204254"/>
                </a:lnTo>
                <a:lnTo>
                  <a:pt x="403113" y="251086"/>
                </a:lnTo>
                <a:lnTo>
                  <a:pt x="387746" y="294077"/>
                </a:lnTo>
                <a:lnTo>
                  <a:pt x="363634" y="332002"/>
                </a:lnTo>
                <a:lnTo>
                  <a:pt x="332002" y="363634"/>
                </a:lnTo>
                <a:lnTo>
                  <a:pt x="294077" y="387746"/>
                </a:lnTo>
                <a:lnTo>
                  <a:pt x="251086" y="403113"/>
                </a:lnTo>
                <a:lnTo>
                  <a:pt x="204254" y="408508"/>
                </a:lnTo>
                <a:lnTo>
                  <a:pt x="157422" y="403113"/>
                </a:lnTo>
                <a:lnTo>
                  <a:pt x="114430" y="387746"/>
                </a:lnTo>
                <a:lnTo>
                  <a:pt x="76505" y="363634"/>
                </a:lnTo>
                <a:lnTo>
                  <a:pt x="44873" y="332002"/>
                </a:lnTo>
                <a:lnTo>
                  <a:pt x="20761" y="294077"/>
                </a:lnTo>
                <a:lnTo>
                  <a:pt x="5394" y="251086"/>
                </a:lnTo>
                <a:lnTo>
                  <a:pt x="0" y="204254"/>
                </a:lnTo>
                <a:close/>
              </a:path>
            </a:pathLst>
          </a:custGeom>
          <a:ln w="17145">
            <a:solidFill>
              <a:srgbClr val="231F20"/>
            </a:solidFill>
          </a:ln>
        </p:spPr>
        <p:txBody>
          <a:bodyPr wrap="square" lIns="0" tIns="0" rIns="0" bIns="0" rtlCol="0"/>
          <a:lstStyle/>
          <a:p>
            <a:endParaRPr/>
          </a:p>
        </p:txBody>
      </p:sp>
      <p:sp>
        <p:nvSpPr>
          <p:cNvPr id="37" name="object 37"/>
          <p:cNvSpPr txBox="1"/>
          <p:nvPr/>
        </p:nvSpPr>
        <p:spPr>
          <a:xfrm rot="3420000">
            <a:off x="13768927" y="5088890"/>
            <a:ext cx="106936" cy="83820"/>
          </a:xfrm>
          <a:prstGeom prst="rect">
            <a:avLst/>
          </a:prstGeom>
        </p:spPr>
        <p:txBody>
          <a:bodyPr vert="horz" wrap="square" lIns="0" tIns="0" rIns="0" bIns="0" rtlCol="0">
            <a:spAutoFit/>
          </a:bodyPr>
          <a:lstStyle/>
          <a:p>
            <a:pPr>
              <a:lnSpc>
                <a:spcPts val="660"/>
              </a:lnSpc>
            </a:pPr>
            <a:r>
              <a:rPr sz="650" spc="65" dirty="0">
                <a:solidFill>
                  <a:srgbClr val="231F20"/>
                </a:solidFill>
                <a:latin typeface="Arial"/>
                <a:cs typeface="Arial"/>
              </a:rPr>
              <a:t>V</a:t>
            </a:r>
            <a:endParaRPr sz="650">
              <a:latin typeface="Arial"/>
              <a:cs typeface="Arial"/>
            </a:endParaRPr>
          </a:p>
        </p:txBody>
      </p:sp>
      <p:sp>
        <p:nvSpPr>
          <p:cNvPr id="38" name="object 38"/>
          <p:cNvSpPr txBox="1"/>
          <p:nvPr/>
        </p:nvSpPr>
        <p:spPr>
          <a:xfrm rot="1680000">
            <a:off x="13825524" y="5139316"/>
            <a:ext cx="102856" cy="83820"/>
          </a:xfrm>
          <a:prstGeom prst="rect">
            <a:avLst/>
          </a:prstGeom>
        </p:spPr>
        <p:txBody>
          <a:bodyPr vert="horz" wrap="square" lIns="0" tIns="0" rIns="0" bIns="0" rtlCol="0">
            <a:spAutoFit/>
          </a:bodyPr>
          <a:lstStyle/>
          <a:p>
            <a:pPr>
              <a:lnSpc>
                <a:spcPts val="660"/>
              </a:lnSpc>
            </a:pPr>
            <a:r>
              <a:rPr sz="650" spc="10" dirty="0">
                <a:solidFill>
                  <a:srgbClr val="231F20"/>
                </a:solidFill>
                <a:latin typeface="Arial"/>
                <a:cs typeface="Arial"/>
              </a:rPr>
              <a:t>E</a:t>
            </a:r>
            <a:endParaRPr sz="650">
              <a:latin typeface="Arial"/>
              <a:cs typeface="Arial"/>
            </a:endParaRPr>
          </a:p>
        </p:txBody>
      </p:sp>
      <p:sp>
        <p:nvSpPr>
          <p:cNvPr id="39" name="object 39"/>
          <p:cNvSpPr txBox="1"/>
          <p:nvPr/>
        </p:nvSpPr>
        <p:spPr>
          <a:xfrm rot="60000">
            <a:off x="13889410" y="5156876"/>
            <a:ext cx="108493" cy="83820"/>
          </a:xfrm>
          <a:prstGeom prst="rect">
            <a:avLst/>
          </a:prstGeom>
        </p:spPr>
        <p:txBody>
          <a:bodyPr vert="horz" wrap="square" lIns="0" tIns="0" rIns="0" bIns="0" rtlCol="0">
            <a:spAutoFit/>
          </a:bodyPr>
          <a:lstStyle/>
          <a:p>
            <a:pPr>
              <a:lnSpc>
                <a:spcPts val="660"/>
              </a:lnSpc>
            </a:pPr>
            <a:r>
              <a:rPr sz="650" spc="15" dirty="0">
                <a:solidFill>
                  <a:srgbClr val="231F20"/>
                </a:solidFill>
                <a:latin typeface="Arial"/>
                <a:cs typeface="Arial"/>
              </a:rPr>
              <a:t>G</a:t>
            </a:r>
            <a:endParaRPr sz="650">
              <a:latin typeface="Arial"/>
              <a:cs typeface="Arial"/>
            </a:endParaRPr>
          </a:p>
        </p:txBody>
      </p:sp>
      <p:sp>
        <p:nvSpPr>
          <p:cNvPr id="40" name="object 40"/>
          <p:cNvSpPr txBox="1"/>
          <p:nvPr/>
        </p:nvSpPr>
        <p:spPr>
          <a:xfrm rot="19980000">
            <a:off x="13960839" y="5139939"/>
            <a:ext cx="109286" cy="84455"/>
          </a:xfrm>
          <a:prstGeom prst="rect">
            <a:avLst/>
          </a:prstGeom>
        </p:spPr>
        <p:txBody>
          <a:bodyPr vert="horz" wrap="square" lIns="0" tIns="0" rIns="0" bIns="0" rtlCol="0">
            <a:spAutoFit/>
          </a:bodyPr>
          <a:lstStyle/>
          <a:p>
            <a:pPr>
              <a:lnSpc>
                <a:spcPts val="665"/>
              </a:lnSpc>
            </a:pPr>
            <a:r>
              <a:rPr sz="650" spc="90" dirty="0">
                <a:solidFill>
                  <a:srgbClr val="231F20"/>
                </a:solidFill>
                <a:latin typeface="Arial"/>
                <a:cs typeface="Arial"/>
              </a:rPr>
              <a:t>A</a:t>
            </a:r>
            <a:endParaRPr sz="650">
              <a:latin typeface="Arial"/>
              <a:cs typeface="Arial"/>
            </a:endParaRPr>
          </a:p>
        </p:txBody>
      </p:sp>
      <p:sp>
        <p:nvSpPr>
          <p:cNvPr id="41" name="object 41"/>
          <p:cNvSpPr txBox="1"/>
          <p:nvPr/>
        </p:nvSpPr>
        <p:spPr>
          <a:xfrm rot="18240000">
            <a:off x="14015989" y="5090063"/>
            <a:ext cx="109286" cy="84455"/>
          </a:xfrm>
          <a:prstGeom prst="rect">
            <a:avLst/>
          </a:prstGeom>
        </p:spPr>
        <p:txBody>
          <a:bodyPr vert="horz" wrap="square" lIns="0" tIns="0" rIns="0" bIns="0" rtlCol="0">
            <a:spAutoFit/>
          </a:bodyPr>
          <a:lstStyle/>
          <a:p>
            <a:pPr>
              <a:lnSpc>
                <a:spcPts val="665"/>
              </a:lnSpc>
            </a:pPr>
            <a:r>
              <a:rPr sz="650" spc="55" dirty="0">
                <a:solidFill>
                  <a:srgbClr val="231F20"/>
                </a:solidFill>
                <a:latin typeface="Arial"/>
                <a:cs typeface="Arial"/>
              </a:rPr>
              <a:t>N</a:t>
            </a:r>
            <a:endParaRPr sz="650">
              <a:latin typeface="Arial"/>
              <a:cs typeface="Arial"/>
            </a:endParaRPr>
          </a:p>
        </p:txBody>
      </p:sp>
      <p:pic>
        <p:nvPicPr>
          <p:cNvPr id="42" name="object 42"/>
          <p:cNvPicPr/>
          <p:nvPr/>
        </p:nvPicPr>
        <p:blipFill>
          <a:blip r:embed="rId4" cstate="print"/>
          <a:stretch>
            <a:fillRect/>
          </a:stretch>
        </p:blipFill>
        <p:spPr>
          <a:xfrm>
            <a:off x="13820590" y="4889724"/>
            <a:ext cx="259041" cy="199989"/>
          </a:xfrm>
          <a:prstGeom prst="rect">
            <a:avLst/>
          </a:prstGeom>
        </p:spPr>
      </p:pic>
      <p:sp>
        <p:nvSpPr>
          <p:cNvPr id="43" name="object 43"/>
          <p:cNvSpPr/>
          <p:nvPr/>
        </p:nvSpPr>
        <p:spPr>
          <a:xfrm>
            <a:off x="14306920" y="4843720"/>
            <a:ext cx="408940" cy="408940"/>
          </a:xfrm>
          <a:custGeom>
            <a:avLst/>
            <a:gdLst/>
            <a:ahLst/>
            <a:cxnLst/>
            <a:rect l="l" t="t" r="r" b="b"/>
            <a:pathLst>
              <a:path w="408940" h="408939">
                <a:moveTo>
                  <a:pt x="0" y="204254"/>
                </a:moveTo>
                <a:lnTo>
                  <a:pt x="5394" y="157422"/>
                </a:lnTo>
                <a:lnTo>
                  <a:pt x="20761" y="114430"/>
                </a:lnTo>
                <a:lnTo>
                  <a:pt x="44873" y="76505"/>
                </a:lnTo>
                <a:lnTo>
                  <a:pt x="76505" y="44873"/>
                </a:lnTo>
                <a:lnTo>
                  <a:pt x="114430" y="20761"/>
                </a:lnTo>
                <a:lnTo>
                  <a:pt x="157422" y="5394"/>
                </a:lnTo>
                <a:lnTo>
                  <a:pt x="204254" y="0"/>
                </a:lnTo>
                <a:lnTo>
                  <a:pt x="251086" y="5394"/>
                </a:lnTo>
                <a:lnTo>
                  <a:pt x="294077" y="20761"/>
                </a:lnTo>
                <a:lnTo>
                  <a:pt x="332002" y="44873"/>
                </a:lnTo>
                <a:lnTo>
                  <a:pt x="363634" y="76505"/>
                </a:lnTo>
                <a:lnTo>
                  <a:pt x="387746" y="114430"/>
                </a:lnTo>
                <a:lnTo>
                  <a:pt x="403113" y="157422"/>
                </a:lnTo>
                <a:lnTo>
                  <a:pt x="408508" y="204254"/>
                </a:lnTo>
                <a:lnTo>
                  <a:pt x="403113" y="251086"/>
                </a:lnTo>
                <a:lnTo>
                  <a:pt x="387746" y="294077"/>
                </a:lnTo>
                <a:lnTo>
                  <a:pt x="363634" y="332002"/>
                </a:lnTo>
                <a:lnTo>
                  <a:pt x="332002" y="363634"/>
                </a:lnTo>
                <a:lnTo>
                  <a:pt x="294077" y="387746"/>
                </a:lnTo>
                <a:lnTo>
                  <a:pt x="251086" y="403113"/>
                </a:lnTo>
                <a:lnTo>
                  <a:pt x="204254" y="408508"/>
                </a:lnTo>
                <a:lnTo>
                  <a:pt x="157422" y="403113"/>
                </a:lnTo>
                <a:lnTo>
                  <a:pt x="114430" y="387746"/>
                </a:lnTo>
                <a:lnTo>
                  <a:pt x="76505" y="363634"/>
                </a:lnTo>
                <a:lnTo>
                  <a:pt x="44873" y="332002"/>
                </a:lnTo>
                <a:lnTo>
                  <a:pt x="20761" y="294077"/>
                </a:lnTo>
                <a:lnTo>
                  <a:pt x="5394" y="251086"/>
                </a:lnTo>
                <a:lnTo>
                  <a:pt x="0" y="204254"/>
                </a:lnTo>
                <a:close/>
              </a:path>
            </a:pathLst>
          </a:custGeom>
          <a:ln w="17145">
            <a:solidFill>
              <a:srgbClr val="231F20"/>
            </a:solidFill>
          </a:ln>
        </p:spPr>
        <p:txBody>
          <a:bodyPr wrap="square" lIns="0" tIns="0" rIns="0" bIns="0" rtlCol="0"/>
          <a:lstStyle/>
          <a:p>
            <a:endParaRPr/>
          </a:p>
        </p:txBody>
      </p:sp>
      <p:sp>
        <p:nvSpPr>
          <p:cNvPr id="44" name="object 44"/>
          <p:cNvSpPr txBox="1"/>
          <p:nvPr/>
        </p:nvSpPr>
        <p:spPr>
          <a:xfrm rot="6300000">
            <a:off x="14317464" y="4968944"/>
            <a:ext cx="97583" cy="76200"/>
          </a:xfrm>
          <a:prstGeom prst="rect">
            <a:avLst/>
          </a:prstGeom>
        </p:spPr>
        <p:txBody>
          <a:bodyPr vert="horz" wrap="square" lIns="0" tIns="0" rIns="0" bIns="0" rtlCol="0">
            <a:spAutoFit/>
          </a:bodyPr>
          <a:lstStyle/>
          <a:p>
            <a:pPr>
              <a:lnSpc>
                <a:spcPts val="590"/>
              </a:lnSpc>
            </a:pPr>
            <a:r>
              <a:rPr sz="600" dirty="0">
                <a:solidFill>
                  <a:srgbClr val="231F20"/>
                </a:solidFill>
                <a:latin typeface="Arial"/>
                <a:cs typeface="Arial"/>
              </a:rPr>
              <a:t>G</a:t>
            </a:r>
            <a:endParaRPr sz="600">
              <a:latin typeface="Arial"/>
              <a:cs typeface="Arial"/>
            </a:endParaRPr>
          </a:p>
        </p:txBody>
      </p:sp>
      <p:sp>
        <p:nvSpPr>
          <p:cNvPr id="45" name="object 45"/>
          <p:cNvSpPr txBox="1"/>
          <p:nvPr/>
        </p:nvSpPr>
        <p:spPr>
          <a:xfrm rot="4980000">
            <a:off x="14316990" y="5027100"/>
            <a:ext cx="89858" cy="76200"/>
          </a:xfrm>
          <a:prstGeom prst="rect">
            <a:avLst/>
          </a:prstGeom>
        </p:spPr>
        <p:txBody>
          <a:bodyPr vert="horz" wrap="square" lIns="0" tIns="0" rIns="0" bIns="0" rtlCol="0">
            <a:spAutoFit/>
          </a:bodyPr>
          <a:lstStyle/>
          <a:p>
            <a:pPr>
              <a:lnSpc>
                <a:spcPts val="595"/>
              </a:lnSpc>
            </a:pPr>
            <a:r>
              <a:rPr sz="600" spc="35" dirty="0">
                <a:solidFill>
                  <a:srgbClr val="231F20"/>
                </a:solidFill>
                <a:latin typeface="Arial"/>
                <a:cs typeface="Arial"/>
              </a:rPr>
              <a:t>L</a:t>
            </a:r>
            <a:endParaRPr sz="600">
              <a:latin typeface="Arial"/>
              <a:cs typeface="Arial"/>
            </a:endParaRPr>
          </a:p>
        </p:txBody>
      </p:sp>
      <p:sp>
        <p:nvSpPr>
          <p:cNvPr id="46" name="object 46"/>
          <p:cNvSpPr txBox="1"/>
          <p:nvPr/>
        </p:nvSpPr>
        <p:spPr>
          <a:xfrm rot="3660000">
            <a:off x="14330521" y="5080731"/>
            <a:ext cx="96405" cy="76200"/>
          </a:xfrm>
          <a:prstGeom prst="rect">
            <a:avLst/>
          </a:prstGeom>
        </p:spPr>
        <p:txBody>
          <a:bodyPr vert="horz" wrap="square" lIns="0" tIns="0" rIns="0" bIns="0" rtlCol="0">
            <a:spAutoFit/>
          </a:bodyPr>
          <a:lstStyle/>
          <a:p>
            <a:pPr>
              <a:lnSpc>
                <a:spcPts val="590"/>
              </a:lnSpc>
            </a:pPr>
            <a:r>
              <a:rPr sz="600" spc="15" dirty="0">
                <a:solidFill>
                  <a:srgbClr val="231F20"/>
                </a:solidFill>
                <a:latin typeface="Arial"/>
                <a:cs typeface="Arial"/>
              </a:rPr>
              <a:t>U</a:t>
            </a:r>
            <a:endParaRPr sz="600">
              <a:latin typeface="Arial"/>
              <a:cs typeface="Arial"/>
            </a:endParaRPr>
          </a:p>
        </p:txBody>
      </p:sp>
      <p:sp>
        <p:nvSpPr>
          <p:cNvPr id="47" name="object 47"/>
          <p:cNvSpPr txBox="1"/>
          <p:nvPr/>
        </p:nvSpPr>
        <p:spPr>
          <a:xfrm rot="2280000">
            <a:off x="14371673" y="5126885"/>
            <a:ext cx="91581" cy="76200"/>
          </a:xfrm>
          <a:prstGeom prst="rect">
            <a:avLst/>
          </a:prstGeom>
        </p:spPr>
        <p:txBody>
          <a:bodyPr vert="horz" wrap="square" lIns="0" tIns="0" rIns="0" bIns="0" rtlCol="0">
            <a:spAutoFit/>
          </a:bodyPr>
          <a:lstStyle/>
          <a:p>
            <a:pPr>
              <a:lnSpc>
                <a:spcPts val="590"/>
              </a:lnSpc>
            </a:pPr>
            <a:r>
              <a:rPr sz="600" spc="20" dirty="0">
                <a:solidFill>
                  <a:srgbClr val="231F20"/>
                </a:solidFill>
                <a:latin typeface="Arial"/>
                <a:cs typeface="Arial"/>
              </a:rPr>
              <a:t>T</a:t>
            </a:r>
            <a:endParaRPr sz="600">
              <a:latin typeface="Arial"/>
              <a:cs typeface="Arial"/>
            </a:endParaRPr>
          </a:p>
        </p:txBody>
      </p:sp>
      <p:sp>
        <p:nvSpPr>
          <p:cNvPr id="48" name="object 48"/>
          <p:cNvSpPr txBox="1"/>
          <p:nvPr/>
        </p:nvSpPr>
        <p:spPr>
          <a:xfrm rot="900000">
            <a:off x="14424644" y="5154266"/>
            <a:ext cx="92291" cy="76200"/>
          </a:xfrm>
          <a:prstGeom prst="rect">
            <a:avLst/>
          </a:prstGeom>
        </p:spPr>
        <p:txBody>
          <a:bodyPr vert="horz" wrap="square" lIns="0" tIns="0" rIns="0" bIns="0" rtlCol="0">
            <a:spAutoFit/>
          </a:bodyPr>
          <a:lstStyle/>
          <a:p>
            <a:pPr>
              <a:lnSpc>
                <a:spcPts val="590"/>
              </a:lnSpc>
            </a:pPr>
            <a:r>
              <a:rPr sz="600" dirty="0">
                <a:solidFill>
                  <a:srgbClr val="231F20"/>
                </a:solidFill>
                <a:latin typeface="Arial"/>
                <a:cs typeface="Arial"/>
              </a:rPr>
              <a:t>E</a:t>
            </a:r>
            <a:endParaRPr sz="600">
              <a:latin typeface="Arial"/>
              <a:cs typeface="Arial"/>
            </a:endParaRPr>
          </a:p>
        </p:txBody>
      </p:sp>
      <p:sp>
        <p:nvSpPr>
          <p:cNvPr id="49" name="object 49"/>
          <p:cNvSpPr txBox="1"/>
          <p:nvPr/>
        </p:nvSpPr>
        <p:spPr>
          <a:xfrm rot="21180000">
            <a:off x="14482582" y="5158475"/>
            <a:ext cx="97981" cy="76200"/>
          </a:xfrm>
          <a:prstGeom prst="rect">
            <a:avLst/>
          </a:prstGeom>
        </p:spPr>
        <p:txBody>
          <a:bodyPr vert="horz" wrap="square" lIns="0" tIns="0" rIns="0" bIns="0" rtlCol="0">
            <a:spAutoFit/>
          </a:bodyPr>
          <a:lstStyle/>
          <a:p>
            <a:pPr>
              <a:lnSpc>
                <a:spcPts val="595"/>
              </a:lnSpc>
            </a:pPr>
            <a:r>
              <a:rPr sz="600" spc="35" dirty="0">
                <a:solidFill>
                  <a:srgbClr val="231F20"/>
                </a:solidFill>
                <a:latin typeface="Arial"/>
                <a:cs typeface="Arial"/>
              </a:rPr>
              <a:t>N</a:t>
            </a:r>
            <a:endParaRPr sz="600">
              <a:latin typeface="Arial"/>
              <a:cs typeface="Arial"/>
            </a:endParaRPr>
          </a:p>
        </p:txBody>
      </p:sp>
      <p:sp>
        <p:nvSpPr>
          <p:cNvPr id="50" name="object 50"/>
          <p:cNvSpPr txBox="1"/>
          <p:nvPr/>
        </p:nvSpPr>
        <p:spPr>
          <a:xfrm rot="19140000">
            <a:off x="14565080" y="5122105"/>
            <a:ext cx="91581" cy="76200"/>
          </a:xfrm>
          <a:prstGeom prst="rect">
            <a:avLst/>
          </a:prstGeom>
        </p:spPr>
        <p:txBody>
          <a:bodyPr vert="horz" wrap="square" lIns="0" tIns="0" rIns="0" bIns="0" rtlCol="0">
            <a:spAutoFit/>
          </a:bodyPr>
          <a:lstStyle/>
          <a:p>
            <a:pPr>
              <a:lnSpc>
                <a:spcPts val="595"/>
              </a:lnSpc>
            </a:pPr>
            <a:r>
              <a:rPr sz="600" spc="25" dirty="0">
                <a:solidFill>
                  <a:srgbClr val="231F20"/>
                </a:solidFill>
                <a:latin typeface="Arial"/>
                <a:cs typeface="Arial"/>
              </a:rPr>
              <a:t>F</a:t>
            </a:r>
            <a:endParaRPr sz="600">
              <a:latin typeface="Arial"/>
              <a:cs typeface="Arial"/>
            </a:endParaRPr>
          </a:p>
        </p:txBody>
      </p:sp>
      <p:sp>
        <p:nvSpPr>
          <p:cNvPr id="51" name="object 51"/>
          <p:cNvSpPr txBox="1"/>
          <p:nvPr/>
        </p:nvSpPr>
        <p:spPr>
          <a:xfrm rot="17820000">
            <a:off x="14598867" y="5076294"/>
            <a:ext cx="94493" cy="76200"/>
          </a:xfrm>
          <a:prstGeom prst="rect">
            <a:avLst/>
          </a:prstGeom>
        </p:spPr>
        <p:txBody>
          <a:bodyPr vert="horz" wrap="square" lIns="0" tIns="0" rIns="0" bIns="0" rtlCol="0">
            <a:spAutoFit/>
          </a:bodyPr>
          <a:lstStyle/>
          <a:p>
            <a:pPr>
              <a:lnSpc>
                <a:spcPts val="595"/>
              </a:lnSpc>
            </a:pPr>
            <a:r>
              <a:rPr sz="600" spc="-5" dirty="0">
                <a:solidFill>
                  <a:srgbClr val="231F20"/>
                </a:solidFill>
                <a:latin typeface="Arial"/>
                <a:cs typeface="Arial"/>
              </a:rPr>
              <a:t>R</a:t>
            </a:r>
            <a:endParaRPr sz="600">
              <a:latin typeface="Arial"/>
              <a:cs typeface="Arial"/>
            </a:endParaRPr>
          </a:p>
        </p:txBody>
      </p:sp>
      <p:sp>
        <p:nvSpPr>
          <p:cNvPr id="52" name="object 52"/>
          <p:cNvSpPr txBox="1"/>
          <p:nvPr/>
        </p:nvSpPr>
        <p:spPr>
          <a:xfrm rot="16500000">
            <a:off x="14615239" y="5020198"/>
            <a:ext cx="92651" cy="76200"/>
          </a:xfrm>
          <a:prstGeom prst="rect">
            <a:avLst/>
          </a:prstGeom>
        </p:spPr>
        <p:txBody>
          <a:bodyPr vert="horz" wrap="square" lIns="0" tIns="0" rIns="0" bIns="0" rtlCol="0">
            <a:spAutoFit/>
          </a:bodyPr>
          <a:lstStyle/>
          <a:p>
            <a:pPr>
              <a:lnSpc>
                <a:spcPts val="595"/>
              </a:lnSpc>
            </a:pPr>
            <a:r>
              <a:rPr sz="600" dirty="0">
                <a:solidFill>
                  <a:srgbClr val="231F20"/>
                </a:solidFill>
                <a:latin typeface="Arial"/>
                <a:cs typeface="Arial"/>
              </a:rPr>
              <a:t>E</a:t>
            </a:r>
            <a:endParaRPr sz="600">
              <a:latin typeface="Arial"/>
              <a:cs typeface="Arial"/>
            </a:endParaRPr>
          </a:p>
        </p:txBody>
      </p:sp>
      <p:sp>
        <p:nvSpPr>
          <p:cNvPr id="53" name="object 53"/>
          <p:cNvSpPr txBox="1"/>
          <p:nvPr/>
        </p:nvSpPr>
        <p:spPr>
          <a:xfrm rot="15180000">
            <a:off x="14609093" y="4964399"/>
            <a:ext cx="91934" cy="76200"/>
          </a:xfrm>
          <a:prstGeom prst="rect">
            <a:avLst/>
          </a:prstGeom>
        </p:spPr>
        <p:txBody>
          <a:bodyPr vert="horz" wrap="square" lIns="0" tIns="0" rIns="0" bIns="0" rtlCol="0">
            <a:spAutoFit/>
          </a:bodyPr>
          <a:lstStyle/>
          <a:p>
            <a:pPr>
              <a:lnSpc>
                <a:spcPts val="595"/>
              </a:lnSpc>
            </a:pPr>
            <a:r>
              <a:rPr sz="600" dirty="0">
                <a:solidFill>
                  <a:srgbClr val="231F20"/>
                </a:solidFill>
                <a:latin typeface="Arial"/>
                <a:cs typeface="Arial"/>
              </a:rPr>
              <a:t>E</a:t>
            </a:r>
            <a:endParaRPr sz="600">
              <a:latin typeface="Arial"/>
              <a:cs typeface="Arial"/>
            </a:endParaRPr>
          </a:p>
        </p:txBody>
      </p:sp>
      <p:pic>
        <p:nvPicPr>
          <p:cNvPr id="54" name="object 54"/>
          <p:cNvPicPr/>
          <p:nvPr/>
        </p:nvPicPr>
        <p:blipFill>
          <a:blip r:embed="rId5" cstate="print"/>
          <a:stretch>
            <a:fillRect/>
          </a:stretch>
        </p:blipFill>
        <p:spPr>
          <a:xfrm>
            <a:off x="14446042" y="4873541"/>
            <a:ext cx="133362" cy="261860"/>
          </a:xfrm>
          <a:prstGeom prst="rect">
            <a:avLst/>
          </a:prstGeom>
        </p:spPr>
      </p:pic>
      <p:sp>
        <p:nvSpPr>
          <p:cNvPr id="55" name="object 55"/>
          <p:cNvSpPr txBox="1"/>
          <p:nvPr/>
        </p:nvSpPr>
        <p:spPr>
          <a:xfrm>
            <a:off x="3276978" y="2477074"/>
            <a:ext cx="1237872" cy="289823"/>
          </a:xfrm>
          <a:prstGeom prst="rect">
            <a:avLst/>
          </a:prstGeom>
        </p:spPr>
        <p:txBody>
          <a:bodyPr vert="horz" wrap="square" lIns="0" tIns="12700" rIns="0" bIns="0" rtlCol="0">
            <a:spAutoFit/>
          </a:bodyPr>
          <a:lstStyle/>
          <a:p>
            <a:pPr marL="12700">
              <a:lnSpc>
                <a:spcPct val="100000"/>
              </a:lnSpc>
              <a:spcBef>
                <a:spcPts val="100"/>
              </a:spcBef>
            </a:pPr>
            <a:r>
              <a:rPr lang="nl-NL" b="1" dirty="0">
                <a:solidFill>
                  <a:srgbClr val="7097C7"/>
                </a:solidFill>
                <a:latin typeface="Futura" panose="020B0602020204020303" pitchFamily="34" charset="-79"/>
                <a:cs typeface="Futura" panose="020B0602020204020303" pitchFamily="34" charset="-79"/>
              </a:rPr>
              <a:t>L-Cysteïne</a:t>
            </a:r>
            <a:endParaRPr sz="1400" b="1" dirty="0">
              <a:solidFill>
                <a:srgbClr val="7097C7"/>
              </a:solidFill>
              <a:latin typeface="Futura" panose="020B0602020204020303" pitchFamily="34" charset="-79"/>
              <a:cs typeface="Futura" panose="020B0602020204020303" pitchFamily="34" charset="-79"/>
            </a:endParaRPr>
          </a:p>
        </p:txBody>
      </p:sp>
      <p:sp>
        <p:nvSpPr>
          <p:cNvPr id="56" name="object 56"/>
          <p:cNvSpPr txBox="1"/>
          <p:nvPr/>
        </p:nvSpPr>
        <p:spPr>
          <a:xfrm>
            <a:off x="365300" y="2764094"/>
            <a:ext cx="6869430" cy="2013372"/>
          </a:xfrm>
          <a:prstGeom prst="rect">
            <a:avLst/>
          </a:prstGeom>
        </p:spPr>
        <p:txBody>
          <a:bodyPr vert="horz" wrap="square" lIns="0" tIns="12700" rIns="0" bIns="0" rtlCol="0">
            <a:spAutoFit/>
          </a:bodyPr>
          <a:lstStyle/>
          <a:p>
            <a:pPr marL="12700" marR="5080" algn="just">
              <a:lnSpc>
                <a:spcPct val="100000"/>
              </a:lnSpc>
              <a:spcBef>
                <a:spcPts val="100"/>
              </a:spcBef>
            </a:pPr>
            <a:r>
              <a:rPr lang="nl-NL" sz="1300" spc="-5" dirty="0">
                <a:solidFill>
                  <a:srgbClr val="231F20"/>
                </a:solidFill>
                <a:latin typeface="Futura-Medium"/>
                <a:cs typeface="Futura-Medium"/>
              </a:rPr>
              <a:t>Cysteïne is een niet-essentieel zwavelaminozuur, dat wordt gesynthetiseerd uitgaande van de aminozuren </a:t>
            </a:r>
            <a:r>
              <a:rPr lang="nl-NL" sz="1300" spc="-5" dirty="0" err="1">
                <a:solidFill>
                  <a:srgbClr val="231F20"/>
                </a:solidFill>
                <a:latin typeface="Futura-Medium"/>
                <a:cs typeface="Futura-Medium"/>
              </a:rPr>
              <a:t>Methionine</a:t>
            </a:r>
            <a:r>
              <a:rPr lang="nl-NL" sz="1300" spc="-5" dirty="0">
                <a:solidFill>
                  <a:srgbClr val="231F20"/>
                </a:solidFill>
                <a:latin typeface="Futura-Medium"/>
                <a:cs typeface="Futura-Medium"/>
              </a:rPr>
              <a:t> en Serine. Het is het fundamentele bestanddeel van huidaanhangsels, structuren die rijk zijn aan keratine: nagels, haar en haar en is essentieel voor het </a:t>
            </a:r>
            <a:r>
              <a:rPr lang="nl-NL" sz="1300" spc="-5" dirty="0" err="1">
                <a:solidFill>
                  <a:srgbClr val="231F20"/>
                </a:solidFill>
                <a:latin typeface="Futura-Medium"/>
                <a:cs typeface="Futura-Medium"/>
              </a:rPr>
              <a:t>keratinisatieproces</a:t>
            </a:r>
            <a:r>
              <a:rPr lang="nl-NL" sz="1300" spc="-5" dirty="0">
                <a:solidFill>
                  <a:srgbClr val="231F20"/>
                </a:solidFill>
                <a:latin typeface="Futura-Medium"/>
                <a:cs typeface="Futura-Medium"/>
              </a:rPr>
              <a:t>. Het heeft ook een beschermend effect op huidweefsel vanwege zijn rol in de collageensynthese en is belangrijk bij het stimuleren van wondherstel. Cysteïne speelt ook een zeer belangrijke rol in de zuiveringsprocessen van het lichaam, inactiveert giftige stoffen, mede dankzij het hoge zwavelgehalte. Het is ook aanwezig in glutathion, een belangrijk molecuul met een antioxiderende werking, en in insuline. Cysteïne was ook opgenomen in MINERAAL IJZER vanwege zijn vermogen om de opname van ijzer te bevorderen.</a:t>
            </a:r>
            <a:endParaRPr sz="1300" dirty="0">
              <a:latin typeface="Futura-Medium"/>
              <a:cs typeface="Futura-Medium"/>
            </a:endParaRPr>
          </a:p>
        </p:txBody>
      </p:sp>
      <p:sp>
        <p:nvSpPr>
          <p:cNvPr id="57" name="object 57"/>
          <p:cNvSpPr/>
          <p:nvPr/>
        </p:nvSpPr>
        <p:spPr>
          <a:xfrm flipV="1">
            <a:off x="4617303" y="2608487"/>
            <a:ext cx="2570449" cy="45719"/>
          </a:xfrm>
          <a:custGeom>
            <a:avLst/>
            <a:gdLst/>
            <a:ahLst/>
            <a:cxnLst/>
            <a:rect l="l" t="t" r="r" b="b"/>
            <a:pathLst>
              <a:path w="2775584">
                <a:moveTo>
                  <a:pt x="0" y="0"/>
                </a:moveTo>
                <a:lnTo>
                  <a:pt x="2775000" y="0"/>
                </a:lnTo>
              </a:path>
            </a:pathLst>
          </a:custGeom>
          <a:ln w="38100">
            <a:solidFill>
              <a:srgbClr val="7097C7"/>
            </a:solidFill>
          </a:ln>
        </p:spPr>
        <p:txBody>
          <a:bodyPr wrap="square" lIns="0" tIns="0" rIns="0" bIns="0" rtlCol="0"/>
          <a:lstStyle/>
          <a:p>
            <a:endParaRPr/>
          </a:p>
        </p:txBody>
      </p:sp>
      <p:sp>
        <p:nvSpPr>
          <p:cNvPr id="58" name="object 58"/>
          <p:cNvSpPr/>
          <p:nvPr/>
        </p:nvSpPr>
        <p:spPr>
          <a:xfrm flipV="1">
            <a:off x="413999" y="2608487"/>
            <a:ext cx="2576851" cy="45719"/>
          </a:xfrm>
          <a:custGeom>
            <a:avLst/>
            <a:gdLst/>
            <a:ahLst/>
            <a:cxnLst/>
            <a:rect l="l" t="t" r="r" b="b"/>
            <a:pathLst>
              <a:path w="2775585">
                <a:moveTo>
                  <a:pt x="0" y="0"/>
                </a:moveTo>
                <a:lnTo>
                  <a:pt x="2775000" y="0"/>
                </a:lnTo>
              </a:path>
            </a:pathLst>
          </a:custGeom>
          <a:ln w="38100">
            <a:solidFill>
              <a:srgbClr val="7097C7"/>
            </a:solidFill>
          </a:ln>
        </p:spPr>
        <p:txBody>
          <a:bodyPr wrap="square" lIns="0" tIns="0" rIns="0" bIns="0" rtlCol="0"/>
          <a:lstStyle/>
          <a:p>
            <a:endParaRPr/>
          </a:p>
        </p:txBody>
      </p:sp>
      <p:sp>
        <p:nvSpPr>
          <p:cNvPr id="59" name="object 2">
            <a:extLst>
              <a:ext uri="{FF2B5EF4-FFF2-40B4-BE49-F238E27FC236}">
                <a16:creationId xmlns:a16="http://schemas.microsoft.com/office/drawing/2014/main" id="{C9E5BCFD-EC33-BD40-A88B-58CFF3D1C818}"/>
              </a:ext>
            </a:extLst>
          </p:cNvPr>
          <p:cNvSpPr txBox="1"/>
          <p:nvPr/>
        </p:nvSpPr>
        <p:spPr>
          <a:xfrm>
            <a:off x="5968020" y="9761054"/>
            <a:ext cx="1071880" cy="43108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Futura-Medium"/>
                <a:cs typeface="Futura-Medium"/>
              </a:rPr>
              <a:t>P.O.</a:t>
            </a:r>
            <a:r>
              <a:rPr sz="900" spc="-35" dirty="0">
                <a:solidFill>
                  <a:srgbClr val="231F20"/>
                </a:solidFill>
                <a:latin typeface="Futura-Medium"/>
                <a:cs typeface="Futura-Medium"/>
              </a:rPr>
              <a:t> </a:t>
            </a:r>
            <a:r>
              <a:rPr sz="900" spc="-5" dirty="0">
                <a:solidFill>
                  <a:srgbClr val="231F20"/>
                </a:solidFill>
                <a:latin typeface="Futura-Medium"/>
                <a:cs typeface="Futura-Medium"/>
              </a:rPr>
              <a:t>Box</a:t>
            </a:r>
            <a:r>
              <a:rPr sz="900" spc="-35" dirty="0">
                <a:solidFill>
                  <a:srgbClr val="231F20"/>
                </a:solidFill>
                <a:latin typeface="Futura-Medium"/>
                <a:cs typeface="Futura-Medium"/>
              </a:rPr>
              <a:t> </a:t>
            </a:r>
            <a:r>
              <a:rPr sz="900" spc="-5" dirty="0">
                <a:solidFill>
                  <a:srgbClr val="231F20"/>
                </a:solidFill>
                <a:latin typeface="Futura-Medium"/>
                <a:cs typeface="Futura-Medium"/>
              </a:rPr>
              <a:t>96</a:t>
            </a:r>
            <a:endParaRPr sz="900" dirty="0">
              <a:latin typeface="Futura-Medium"/>
              <a:cs typeface="Futura-Medium"/>
            </a:endParaRPr>
          </a:p>
          <a:p>
            <a:pPr marL="12700" marR="5080">
              <a:lnSpc>
                <a:spcPct val="104000"/>
              </a:lnSpc>
            </a:pPr>
            <a:r>
              <a:rPr sz="900" spc="-5" dirty="0">
                <a:solidFill>
                  <a:srgbClr val="231F20"/>
                </a:solidFill>
                <a:latin typeface="Futura-Medium"/>
                <a:cs typeface="Futura-Medium"/>
              </a:rPr>
              <a:t>6640</a:t>
            </a:r>
            <a:r>
              <a:rPr sz="900" spc="-45" dirty="0">
                <a:solidFill>
                  <a:srgbClr val="231F20"/>
                </a:solidFill>
                <a:latin typeface="Futura-Medium"/>
                <a:cs typeface="Futura-Medium"/>
              </a:rPr>
              <a:t> </a:t>
            </a:r>
            <a:r>
              <a:rPr sz="900" dirty="0">
                <a:solidFill>
                  <a:srgbClr val="231F20"/>
                </a:solidFill>
                <a:latin typeface="Futura-Medium"/>
                <a:cs typeface="Futura-Medium"/>
              </a:rPr>
              <a:t>AB</a:t>
            </a:r>
            <a:r>
              <a:rPr sz="900" spc="-40" dirty="0">
                <a:solidFill>
                  <a:srgbClr val="231F20"/>
                </a:solidFill>
                <a:latin typeface="Futura-Medium"/>
                <a:cs typeface="Futura-Medium"/>
              </a:rPr>
              <a:t> </a:t>
            </a:r>
            <a:r>
              <a:rPr sz="900" spc="-5" dirty="0">
                <a:solidFill>
                  <a:srgbClr val="231F20"/>
                </a:solidFill>
                <a:latin typeface="Futura-Medium"/>
                <a:cs typeface="Futura-Medium"/>
              </a:rPr>
              <a:t>Beuningen </a:t>
            </a:r>
            <a:r>
              <a:rPr sz="900" spc="-265" dirty="0">
                <a:solidFill>
                  <a:srgbClr val="231F20"/>
                </a:solidFill>
                <a:latin typeface="Futura-Medium"/>
                <a:cs typeface="Futura-Medium"/>
              </a:rPr>
              <a:t> </a:t>
            </a:r>
            <a:r>
              <a:rPr sz="900" dirty="0">
                <a:latin typeface="Futura-Medium"/>
                <a:cs typeface="Futura-Medium"/>
              </a:rPr>
              <a:t>www.nutridag.com</a:t>
            </a:r>
          </a:p>
        </p:txBody>
      </p:sp>
      <p:pic>
        <p:nvPicPr>
          <p:cNvPr id="60" name="object 14">
            <a:extLst>
              <a:ext uri="{FF2B5EF4-FFF2-40B4-BE49-F238E27FC236}">
                <a16:creationId xmlns:a16="http://schemas.microsoft.com/office/drawing/2014/main" id="{2BA1E814-D588-E147-A799-762B51EBA109}"/>
              </a:ext>
            </a:extLst>
          </p:cNvPr>
          <p:cNvPicPr/>
          <p:nvPr/>
        </p:nvPicPr>
        <p:blipFill>
          <a:blip r:embed="rId6" cstate="print"/>
          <a:stretch>
            <a:fillRect/>
          </a:stretch>
        </p:blipFill>
        <p:spPr>
          <a:xfrm>
            <a:off x="5767925" y="9385151"/>
            <a:ext cx="1608826" cy="450581"/>
          </a:xfrm>
          <a:prstGeom prst="rect">
            <a:avLst/>
          </a:prstGeom>
        </p:spPr>
      </p:pic>
      <p:pic>
        <p:nvPicPr>
          <p:cNvPr id="18" name="Afbeelding 17" descr="Afbeelding met tekst&#10;&#10;Automatisch gegenereerde beschrijving">
            <a:extLst>
              <a:ext uri="{FF2B5EF4-FFF2-40B4-BE49-F238E27FC236}">
                <a16:creationId xmlns:a16="http://schemas.microsoft.com/office/drawing/2014/main" id="{82BFCE92-B1C9-9B44-B74D-DA76E0690D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5477" y="3356335"/>
            <a:ext cx="1927318" cy="19209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01160" y="353075"/>
            <a:ext cx="913765" cy="228268"/>
          </a:xfrm>
          <a:prstGeom prst="rect">
            <a:avLst/>
          </a:prstGeom>
        </p:spPr>
        <p:txBody>
          <a:bodyPr vert="horz" wrap="square" lIns="0" tIns="12700" rIns="0" bIns="0" rtlCol="0">
            <a:spAutoFit/>
          </a:bodyPr>
          <a:lstStyle/>
          <a:p>
            <a:pPr marL="12700">
              <a:lnSpc>
                <a:spcPct val="100000"/>
              </a:lnSpc>
              <a:spcBef>
                <a:spcPts val="100"/>
              </a:spcBef>
            </a:pPr>
            <a:r>
              <a:rPr sz="1400" b="1" spc="-40" dirty="0">
                <a:solidFill>
                  <a:srgbClr val="7097C7"/>
                </a:solidFill>
                <a:latin typeface="Futura"/>
                <a:cs typeface="Futura"/>
              </a:rPr>
              <a:t>A</a:t>
            </a:r>
            <a:r>
              <a:rPr sz="1400" b="1" dirty="0">
                <a:solidFill>
                  <a:srgbClr val="7097C7"/>
                </a:solidFill>
                <a:latin typeface="Futura"/>
                <a:cs typeface="Futura"/>
              </a:rPr>
              <a:t>CE</a:t>
            </a:r>
            <a:r>
              <a:rPr sz="1400" b="1" spc="-20" dirty="0">
                <a:solidFill>
                  <a:srgbClr val="7097C7"/>
                </a:solidFill>
                <a:latin typeface="Futura"/>
                <a:cs typeface="Futura"/>
              </a:rPr>
              <a:t>R</a:t>
            </a:r>
            <a:r>
              <a:rPr sz="1400" b="1" dirty="0">
                <a:solidFill>
                  <a:srgbClr val="7097C7"/>
                </a:solidFill>
                <a:latin typeface="Futura"/>
                <a:cs typeface="Futura"/>
              </a:rPr>
              <a:t>O</a:t>
            </a:r>
            <a:r>
              <a:rPr sz="1400" b="1" spc="40" dirty="0">
                <a:solidFill>
                  <a:srgbClr val="7097C7"/>
                </a:solidFill>
                <a:latin typeface="Futura"/>
                <a:cs typeface="Futura"/>
              </a:rPr>
              <a:t>L</a:t>
            </a:r>
            <a:r>
              <a:rPr sz="1400" b="1" dirty="0">
                <a:solidFill>
                  <a:srgbClr val="7097C7"/>
                </a:solidFill>
                <a:latin typeface="Futura"/>
                <a:cs typeface="Futura"/>
              </a:rPr>
              <a:t>A</a:t>
            </a:r>
            <a:endParaRPr sz="1400" dirty="0">
              <a:solidFill>
                <a:srgbClr val="7097C7"/>
              </a:solidFill>
              <a:latin typeface="Futura"/>
              <a:cs typeface="Futura"/>
            </a:endParaRPr>
          </a:p>
        </p:txBody>
      </p:sp>
      <p:sp>
        <p:nvSpPr>
          <p:cNvPr id="3" name="object 3"/>
          <p:cNvSpPr txBox="1"/>
          <p:nvPr/>
        </p:nvSpPr>
        <p:spPr>
          <a:xfrm>
            <a:off x="7899900" y="640095"/>
            <a:ext cx="6920230" cy="4039567"/>
          </a:xfrm>
          <a:prstGeom prst="rect">
            <a:avLst/>
          </a:prstGeom>
        </p:spPr>
        <p:txBody>
          <a:bodyPr vert="horz" wrap="square" lIns="0" tIns="12700" rIns="0" bIns="0" rtlCol="0">
            <a:spAutoFit/>
          </a:bodyPr>
          <a:lstStyle/>
          <a:p>
            <a:pPr marL="38100" marR="30480" algn="just">
              <a:lnSpc>
                <a:spcPct val="100000"/>
              </a:lnSpc>
              <a:spcBef>
                <a:spcPts val="100"/>
              </a:spcBef>
            </a:pPr>
            <a:r>
              <a:rPr lang="nl-NL" sz="1300" spc="-5" dirty="0">
                <a:solidFill>
                  <a:srgbClr val="231F20"/>
                </a:solidFill>
                <a:latin typeface="Futura-Medium"/>
                <a:cs typeface="Futura-Medium"/>
              </a:rPr>
              <a:t>Geneeskrachtige plant afkomstig uit Zuid-Amerika, behorend tot het geslacht "</a:t>
            </a:r>
            <a:r>
              <a:rPr lang="nl-NL" sz="1300" spc="-5" dirty="0" err="1">
                <a:solidFill>
                  <a:srgbClr val="231F20"/>
                </a:solidFill>
                <a:latin typeface="Futura-Medium"/>
                <a:cs typeface="Futura-Medium"/>
              </a:rPr>
              <a:t>Malpighia</a:t>
            </a:r>
            <a:r>
              <a:rPr lang="nl-NL" sz="1300" spc="-5" dirty="0">
                <a:solidFill>
                  <a:srgbClr val="231F20"/>
                </a:solidFill>
                <a:latin typeface="Futura-Medium"/>
                <a:cs typeface="Futura-Medium"/>
              </a:rPr>
              <a:t>", naam gegeven ter ere van Marcello </a:t>
            </a:r>
            <a:r>
              <a:rPr lang="nl-NL" sz="1300" spc="-5" dirty="0" err="1">
                <a:solidFill>
                  <a:srgbClr val="231F20"/>
                </a:solidFill>
                <a:latin typeface="Futura-Medium"/>
                <a:cs typeface="Futura-Medium"/>
              </a:rPr>
              <a:t>Malpighi</a:t>
            </a:r>
            <a:r>
              <a:rPr lang="nl-NL" sz="1300" spc="-5" dirty="0">
                <a:solidFill>
                  <a:srgbClr val="231F20"/>
                </a:solidFill>
                <a:latin typeface="Futura-Medium"/>
                <a:cs typeface="Futura-Medium"/>
              </a:rPr>
              <a:t>, een beroemde 17e-eeuwse arts. De </a:t>
            </a:r>
            <a:r>
              <a:rPr lang="nl-NL" sz="1300" spc="-5" dirty="0" err="1">
                <a:solidFill>
                  <a:srgbClr val="231F20"/>
                </a:solidFill>
                <a:latin typeface="Futura-Medium"/>
                <a:cs typeface="Futura-Medium"/>
              </a:rPr>
              <a:t>Acerola</a:t>
            </a:r>
            <a:r>
              <a:rPr lang="nl-NL" sz="1300" spc="-5" dirty="0">
                <a:solidFill>
                  <a:srgbClr val="231F20"/>
                </a:solidFill>
                <a:latin typeface="Futura-Medium"/>
                <a:cs typeface="Futura-Medium"/>
              </a:rPr>
              <a:t>-vrucht is algemeen bekend als de "Barbados-kers" vanwege zijn gelijkenis met de Europese kers, maar van binnen heeft hij segmenten zoals die van de mandarijn en heeft hij de typische zure smaak van citrusvruchten. De zure smaak komt door het hoge vitaminegehalte</a:t>
            </a:r>
          </a:p>
          <a:p>
            <a:pPr marL="38100" marR="30480" algn="just">
              <a:lnSpc>
                <a:spcPct val="100000"/>
              </a:lnSpc>
              <a:spcBef>
                <a:spcPts val="100"/>
              </a:spcBef>
            </a:pPr>
            <a:r>
              <a:rPr lang="nl-NL" sz="1300" spc="-5" dirty="0">
                <a:solidFill>
                  <a:srgbClr val="231F20"/>
                </a:solidFill>
                <a:latin typeface="Futura-Medium"/>
                <a:cs typeface="Futura-Medium"/>
              </a:rPr>
              <a:t>C. Daarom is </a:t>
            </a:r>
            <a:r>
              <a:rPr lang="nl-NL" sz="1300" spc="-5" dirty="0" err="1">
                <a:solidFill>
                  <a:srgbClr val="231F20"/>
                </a:solidFill>
                <a:latin typeface="Futura-Medium"/>
                <a:cs typeface="Futura-Medium"/>
              </a:rPr>
              <a:t>Acerola</a:t>
            </a:r>
            <a:r>
              <a:rPr lang="nl-NL" sz="1300" spc="-5" dirty="0">
                <a:solidFill>
                  <a:srgbClr val="231F20"/>
                </a:solidFill>
                <a:latin typeface="Futura-Medium"/>
                <a:cs typeface="Futura-Medium"/>
              </a:rPr>
              <a:t> een van de rijkste natuurlijke bronnen van vitamine C, met een gehalte dat 30 tot 50 keer hoger ligt dan dat van citrusvruchten en kiwi's. Na het verwijderen van de pit wordt het sap verkregen dat wordt geconcentreerd, gedroogd en verpulverd tot een extract met een zeer hoog gehalte aan vitamine C (zonder dat deze laatste wordt afgebroken tijdens het droogproces van de vrucht). Naast vitamine C bevatten de vruchten van </a:t>
            </a:r>
            <a:r>
              <a:rPr lang="nl-NL" sz="1300" spc="-5" dirty="0" err="1">
                <a:solidFill>
                  <a:srgbClr val="231F20"/>
                </a:solidFill>
                <a:latin typeface="Futura-Medium"/>
                <a:cs typeface="Futura-Medium"/>
              </a:rPr>
              <a:t>Acerola</a:t>
            </a:r>
            <a:r>
              <a:rPr lang="nl-NL" sz="1300" spc="-5" dirty="0">
                <a:solidFill>
                  <a:srgbClr val="231F20"/>
                </a:solidFill>
                <a:latin typeface="Futura-Medium"/>
                <a:cs typeface="Futura-Medium"/>
              </a:rPr>
              <a:t> B-vitamines, </a:t>
            </a:r>
            <a:r>
              <a:rPr lang="nl-NL" sz="1300" spc="-5" dirty="0" err="1">
                <a:solidFill>
                  <a:srgbClr val="231F20"/>
                </a:solidFill>
                <a:latin typeface="Futura-Medium"/>
                <a:cs typeface="Futura-Medium"/>
              </a:rPr>
              <a:t>carotenen</a:t>
            </a:r>
            <a:r>
              <a:rPr lang="nl-NL" sz="1300" spc="-5" dirty="0">
                <a:solidFill>
                  <a:srgbClr val="231F20"/>
                </a:solidFill>
                <a:latin typeface="Futura-Medium"/>
                <a:cs typeface="Futura-Medium"/>
              </a:rPr>
              <a:t>, mineralen (ijzer, calcium, fosfor, kalium en magnesium), </a:t>
            </a:r>
            <a:r>
              <a:rPr lang="nl-NL" sz="1300" spc="-5" dirty="0" err="1">
                <a:solidFill>
                  <a:srgbClr val="231F20"/>
                </a:solidFill>
                <a:latin typeface="Futura-Medium"/>
                <a:cs typeface="Futura-Medium"/>
              </a:rPr>
              <a:t>tannines</a:t>
            </a:r>
            <a:r>
              <a:rPr lang="nl-NL" sz="1300" spc="-5" dirty="0">
                <a:solidFill>
                  <a:srgbClr val="231F20"/>
                </a:solidFill>
                <a:latin typeface="Futura-Medium"/>
                <a:cs typeface="Futura-Medium"/>
              </a:rPr>
              <a:t> en bovenal zijn ze zeer rijk aan </a:t>
            </a:r>
            <a:r>
              <a:rPr lang="nl-NL" sz="1300" spc="-5" dirty="0" err="1">
                <a:solidFill>
                  <a:srgbClr val="231F20"/>
                </a:solidFill>
                <a:latin typeface="Futura-Medium"/>
                <a:cs typeface="Futura-Medium"/>
              </a:rPr>
              <a:t>bioflavonoïden</a:t>
            </a:r>
            <a:r>
              <a:rPr lang="nl-NL" sz="1300" spc="-5" dirty="0">
                <a:solidFill>
                  <a:srgbClr val="231F20"/>
                </a:solidFill>
                <a:latin typeface="Futura-Medium"/>
                <a:cs typeface="Futura-Medium"/>
              </a:rPr>
              <a:t>, die een synergetische werking hebben met de vitamine C. De farmacologische activiteit van </a:t>
            </a:r>
            <a:r>
              <a:rPr lang="nl-NL" sz="1300" spc="-5" dirty="0" err="1">
                <a:solidFill>
                  <a:srgbClr val="231F20"/>
                </a:solidFill>
                <a:latin typeface="Futura-Medium"/>
                <a:cs typeface="Futura-Medium"/>
              </a:rPr>
              <a:t>Acerola</a:t>
            </a:r>
            <a:r>
              <a:rPr lang="nl-NL" sz="1300" spc="-5" dirty="0">
                <a:solidFill>
                  <a:srgbClr val="231F20"/>
                </a:solidFill>
                <a:latin typeface="Futura-Medium"/>
                <a:cs typeface="Futura-Medium"/>
              </a:rPr>
              <a:t> is die eigenschap van vitamine C en andere aanwezige antioxidanten. De eigenschappen van vitamine C zijn ontelbaar en hebben een zeer gunstig effect bij de preventie en behandeling van tal van infectieziekten. Het is opgenomen in de formule vanwege zijn vitamine- en antioxiderende werking, en komt ook in de energieproductieprocessen, waardoor het nuttig is in alle gevallen van asthenie, vermoeidheid, herstel en intense fysieke inspanning. Vitamine C bevordert ook de opname van ijzer omdat het het in de vorm van Fe2+-ionen houdt en oxidatie in de darm voorkomt.</a:t>
            </a:r>
            <a:endParaRPr sz="1300" dirty="0">
              <a:latin typeface="Futura-Medium"/>
              <a:cs typeface="Futura-Medium"/>
            </a:endParaRPr>
          </a:p>
        </p:txBody>
      </p:sp>
      <p:sp>
        <p:nvSpPr>
          <p:cNvPr id="4" name="object 4"/>
          <p:cNvSpPr txBox="1"/>
          <p:nvPr/>
        </p:nvSpPr>
        <p:spPr>
          <a:xfrm>
            <a:off x="10867145" y="5194300"/>
            <a:ext cx="974725"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7097C7"/>
                </a:solidFill>
                <a:latin typeface="Futura"/>
                <a:cs typeface="Futura"/>
              </a:rPr>
              <a:t>HERICIUM</a:t>
            </a:r>
            <a:endParaRPr sz="1400" dirty="0">
              <a:solidFill>
                <a:srgbClr val="7097C7"/>
              </a:solidFill>
              <a:latin typeface="Futura"/>
              <a:cs typeface="Futura"/>
            </a:endParaRPr>
          </a:p>
        </p:txBody>
      </p:sp>
      <p:sp>
        <p:nvSpPr>
          <p:cNvPr id="5" name="object 5"/>
          <p:cNvSpPr txBox="1"/>
          <p:nvPr/>
        </p:nvSpPr>
        <p:spPr>
          <a:xfrm>
            <a:off x="7925300" y="5481320"/>
            <a:ext cx="6861809" cy="3026470"/>
          </a:xfrm>
          <a:prstGeom prst="rect">
            <a:avLst/>
          </a:prstGeom>
        </p:spPr>
        <p:txBody>
          <a:bodyPr vert="horz" wrap="square" lIns="0" tIns="12700" rIns="0" bIns="0" rtlCol="0">
            <a:spAutoFit/>
          </a:bodyPr>
          <a:lstStyle/>
          <a:p>
            <a:pPr marL="12700" marR="5715" algn="just">
              <a:lnSpc>
                <a:spcPct val="100000"/>
              </a:lnSpc>
              <a:spcBef>
                <a:spcPts val="100"/>
              </a:spcBef>
            </a:pPr>
            <a:r>
              <a:rPr lang="nl-NL" sz="1300" spc="-5" dirty="0">
                <a:solidFill>
                  <a:srgbClr val="231F20"/>
                </a:solidFill>
                <a:latin typeface="Futura-Medium"/>
                <a:cs typeface="Futura-Medium"/>
              </a:rPr>
              <a:t>Veel studies schrijven aan </a:t>
            </a:r>
            <a:r>
              <a:rPr lang="nl-NL" sz="1300" spc="-5" dirty="0" err="1">
                <a:solidFill>
                  <a:srgbClr val="231F20"/>
                </a:solidFill>
                <a:latin typeface="Futura-Medium"/>
                <a:cs typeface="Futura-Medium"/>
              </a:rPr>
              <a:t>Hericium</a:t>
            </a:r>
            <a:r>
              <a:rPr lang="nl-NL" sz="1300" spc="-5" dirty="0">
                <a:solidFill>
                  <a:srgbClr val="231F20"/>
                </a:solidFill>
                <a:latin typeface="Futura-Medium"/>
                <a:cs typeface="Futura-Medium"/>
              </a:rPr>
              <a:t> antioxiderende, ontstekingsremmende en prebiotische eigenschappen op </a:t>
            </a:r>
            <a:r>
              <a:rPr lang="nl-NL" sz="1300" spc="-5" dirty="0" err="1">
                <a:solidFill>
                  <a:srgbClr val="231F20"/>
                </a:solidFill>
                <a:latin typeface="Futura-Medium"/>
                <a:cs typeface="Futura-Medium"/>
              </a:rPr>
              <a:t>gastro-enterisch</a:t>
            </a:r>
            <a:r>
              <a:rPr lang="nl-NL" sz="1300" spc="-5" dirty="0">
                <a:solidFill>
                  <a:srgbClr val="231F20"/>
                </a:solidFill>
                <a:latin typeface="Futura-Medium"/>
                <a:cs typeface="Futura-Medium"/>
              </a:rPr>
              <a:t> niveau toe, om deze reden is het de </a:t>
            </a:r>
            <a:r>
              <a:rPr lang="nl-NL" sz="1300" spc="-5" dirty="0" err="1">
                <a:solidFill>
                  <a:srgbClr val="231F20"/>
                </a:solidFill>
                <a:latin typeface="Futura-Medium"/>
                <a:cs typeface="Futura-Medium"/>
              </a:rPr>
              <a:t>paddestoel</a:t>
            </a:r>
            <a:r>
              <a:rPr lang="nl-NL" sz="1300" spc="-5" dirty="0">
                <a:solidFill>
                  <a:srgbClr val="231F20"/>
                </a:solidFill>
                <a:latin typeface="Futura-Medium"/>
                <a:cs typeface="Futura-Medium"/>
              </a:rPr>
              <a:t> bij uitstek voor ontstekings- en infectieziekten waarbij het slijmvlies van het spijsverteringsstelsel betrokken is. Zijn werking gaat van de slokdarm naar de anus, brengt de bacteriële darmflora in evenwicht door deze te voeden, doet de slijmvliezen ontsteken, ze genezen en de darmpermeabiliteit corrigeren en heeft een </a:t>
            </a:r>
            <a:r>
              <a:rPr lang="nl-NL" sz="1300" spc="-5" dirty="0" err="1">
                <a:solidFill>
                  <a:srgbClr val="231F20"/>
                </a:solidFill>
                <a:latin typeface="Futura-Medium"/>
                <a:cs typeface="Futura-Medium"/>
              </a:rPr>
              <a:t>maagbeschermende</a:t>
            </a:r>
            <a:r>
              <a:rPr lang="nl-NL" sz="1300" spc="-5" dirty="0">
                <a:solidFill>
                  <a:srgbClr val="231F20"/>
                </a:solidFill>
                <a:latin typeface="Futura-Medium"/>
                <a:cs typeface="Futura-Medium"/>
              </a:rPr>
              <a:t> werking. In het Oosten worden </a:t>
            </a:r>
            <a:r>
              <a:rPr lang="nl-NL" sz="1300" spc="-5" dirty="0" err="1">
                <a:solidFill>
                  <a:srgbClr val="231F20"/>
                </a:solidFill>
                <a:latin typeface="Futura-Medium"/>
                <a:cs typeface="Futura-Medium"/>
              </a:rPr>
              <a:t>Hericium</a:t>
            </a:r>
            <a:r>
              <a:rPr lang="nl-NL" sz="1300" spc="-5" dirty="0">
                <a:solidFill>
                  <a:srgbClr val="231F20"/>
                </a:solidFill>
                <a:latin typeface="Futura-Medium"/>
                <a:cs typeface="Futura-Medium"/>
              </a:rPr>
              <a:t>-extracten gebruikt om maagzweren en chronische gastritis te behandelen. In een recent onderzoek naar de regeneratie van het maagslijmvlies in 2013 bevorderde het extract de bescherming tegen zweren, bewezen door een significante vermindering van het ulceratieve gebied. Bovendien heeft het een significante beschermende activiteit getoond tegen laesies van het maagslijmvlies, waardoor de uitputting van </a:t>
            </a:r>
            <a:r>
              <a:rPr lang="nl-NL" sz="1300" spc="-5" dirty="0" err="1">
                <a:solidFill>
                  <a:srgbClr val="231F20"/>
                </a:solidFill>
                <a:latin typeface="Futura-Medium"/>
                <a:cs typeface="Futura-Medium"/>
              </a:rPr>
              <a:t>antioxidante</a:t>
            </a:r>
            <a:r>
              <a:rPr lang="nl-NL" sz="1300" spc="-5" dirty="0">
                <a:solidFill>
                  <a:srgbClr val="231F20"/>
                </a:solidFill>
                <a:latin typeface="Futura-Medium"/>
                <a:cs typeface="Futura-Medium"/>
              </a:rPr>
              <a:t> enzymen wordt voorkomen.</a:t>
            </a:r>
          </a:p>
          <a:p>
            <a:pPr marL="12700" marR="5715" algn="just">
              <a:lnSpc>
                <a:spcPct val="100000"/>
              </a:lnSpc>
              <a:spcBef>
                <a:spcPts val="100"/>
              </a:spcBef>
            </a:pPr>
            <a:r>
              <a:rPr lang="nl-NL" sz="1300" spc="-5" dirty="0" err="1">
                <a:solidFill>
                  <a:srgbClr val="231F20"/>
                </a:solidFill>
                <a:latin typeface="Futura-Medium"/>
                <a:cs typeface="Futura-Medium"/>
              </a:rPr>
              <a:t>Hericiumextract</a:t>
            </a:r>
            <a:r>
              <a:rPr lang="nl-NL" sz="1300" spc="-5" dirty="0">
                <a:solidFill>
                  <a:srgbClr val="231F20"/>
                </a:solidFill>
                <a:latin typeface="Futura-Medium"/>
                <a:cs typeface="Futura-Medium"/>
              </a:rPr>
              <a:t> is toegevoegd aan FERRO MINERAL omdat het, vanwege zijn stimulerende werking op de regeneratie van het maagdarmslijmvlies en dus op de functionaliteit van het spijsverteringsstelsel, de opname van ijzer bevordert.</a:t>
            </a:r>
            <a:endParaRPr sz="1300" dirty="0">
              <a:latin typeface="Futura-Medium"/>
              <a:cs typeface="Futura-Medium"/>
            </a:endParaRPr>
          </a:p>
        </p:txBody>
      </p:sp>
      <p:sp>
        <p:nvSpPr>
          <p:cNvPr id="6" name="object 6"/>
          <p:cNvSpPr/>
          <p:nvPr/>
        </p:nvSpPr>
        <p:spPr>
          <a:xfrm>
            <a:off x="11976000" y="478053"/>
            <a:ext cx="2775585" cy="0"/>
          </a:xfrm>
          <a:custGeom>
            <a:avLst/>
            <a:gdLst/>
            <a:ahLst/>
            <a:cxnLst/>
            <a:rect l="l" t="t" r="r" b="b"/>
            <a:pathLst>
              <a:path w="2775584">
                <a:moveTo>
                  <a:pt x="0" y="0"/>
                </a:moveTo>
                <a:lnTo>
                  <a:pt x="2775000" y="0"/>
                </a:lnTo>
              </a:path>
            </a:pathLst>
          </a:custGeom>
          <a:ln w="38100">
            <a:solidFill>
              <a:srgbClr val="7097C7"/>
            </a:solidFill>
          </a:ln>
        </p:spPr>
        <p:txBody>
          <a:bodyPr wrap="square" lIns="0" tIns="0" rIns="0" bIns="0" rtlCol="0"/>
          <a:lstStyle/>
          <a:p>
            <a:endParaRPr/>
          </a:p>
        </p:txBody>
      </p:sp>
      <p:sp>
        <p:nvSpPr>
          <p:cNvPr id="7" name="object 7"/>
          <p:cNvSpPr/>
          <p:nvPr/>
        </p:nvSpPr>
        <p:spPr>
          <a:xfrm>
            <a:off x="11976000" y="5319278"/>
            <a:ext cx="2775585" cy="0"/>
          </a:xfrm>
          <a:custGeom>
            <a:avLst/>
            <a:gdLst/>
            <a:ahLst/>
            <a:cxnLst/>
            <a:rect l="l" t="t" r="r" b="b"/>
            <a:pathLst>
              <a:path w="2775584">
                <a:moveTo>
                  <a:pt x="0" y="0"/>
                </a:moveTo>
                <a:lnTo>
                  <a:pt x="2775000" y="0"/>
                </a:lnTo>
              </a:path>
            </a:pathLst>
          </a:custGeom>
          <a:ln w="38100">
            <a:solidFill>
              <a:srgbClr val="7097C7"/>
            </a:solidFill>
          </a:ln>
        </p:spPr>
        <p:txBody>
          <a:bodyPr wrap="square" lIns="0" tIns="0" rIns="0" bIns="0" rtlCol="0"/>
          <a:lstStyle/>
          <a:p>
            <a:endParaRPr/>
          </a:p>
        </p:txBody>
      </p:sp>
      <p:sp>
        <p:nvSpPr>
          <p:cNvPr id="8" name="object 8"/>
          <p:cNvSpPr/>
          <p:nvPr/>
        </p:nvSpPr>
        <p:spPr>
          <a:xfrm>
            <a:off x="7974000" y="478053"/>
            <a:ext cx="2775585" cy="0"/>
          </a:xfrm>
          <a:custGeom>
            <a:avLst/>
            <a:gdLst/>
            <a:ahLst/>
            <a:cxnLst/>
            <a:rect l="l" t="t" r="r" b="b"/>
            <a:pathLst>
              <a:path w="2775584">
                <a:moveTo>
                  <a:pt x="0" y="0"/>
                </a:moveTo>
                <a:lnTo>
                  <a:pt x="2775000" y="0"/>
                </a:lnTo>
              </a:path>
            </a:pathLst>
          </a:custGeom>
          <a:ln w="38100">
            <a:solidFill>
              <a:srgbClr val="7097C7"/>
            </a:solidFill>
          </a:ln>
        </p:spPr>
        <p:txBody>
          <a:bodyPr wrap="square" lIns="0" tIns="0" rIns="0" bIns="0" rtlCol="0"/>
          <a:lstStyle/>
          <a:p>
            <a:endParaRPr/>
          </a:p>
        </p:txBody>
      </p:sp>
      <p:sp>
        <p:nvSpPr>
          <p:cNvPr id="9" name="object 9"/>
          <p:cNvSpPr/>
          <p:nvPr/>
        </p:nvSpPr>
        <p:spPr>
          <a:xfrm>
            <a:off x="7974000" y="5319278"/>
            <a:ext cx="2775585" cy="0"/>
          </a:xfrm>
          <a:custGeom>
            <a:avLst/>
            <a:gdLst/>
            <a:ahLst/>
            <a:cxnLst/>
            <a:rect l="l" t="t" r="r" b="b"/>
            <a:pathLst>
              <a:path w="2775584">
                <a:moveTo>
                  <a:pt x="0" y="0"/>
                </a:moveTo>
                <a:lnTo>
                  <a:pt x="2775000" y="0"/>
                </a:lnTo>
              </a:path>
            </a:pathLst>
          </a:custGeom>
          <a:ln w="38100">
            <a:solidFill>
              <a:srgbClr val="7097C7"/>
            </a:solidFill>
          </a:ln>
        </p:spPr>
        <p:txBody>
          <a:bodyPr wrap="square" lIns="0" tIns="0" rIns="0" bIns="0" rtlCol="0"/>
          <a:lstStyle/>
          <a:p>
            <a:endParaRPr/>
          </a:p>
        </p:txBody>
      </p:sp>
      <p:sp>
        <p:nvSpPr>
          <p:cNvPr id="10" name="object 10"/>
          <p:cNvSpPr txBox="1"/>
          <p:nvPr/>
        </p:nvSpPr>
        <p:spPr>
          <a:xfrm>
            <a:off x="486399" y="357756"/>
            <a:ext cx="726440" cy="269240"/>
          </a:xfrm>
          <a:prstGeom prst="rect">
            <a:avLst/>
          </a:prstGeom>
        </p:spPr>
        <p:txBody>
          <a:bodyPr vert="horz" wrap="square" lIns="0" tIns="12700" rIns="0" bIns="0" rtlCol="0">
            <a:spAutoFit/>
          </a:bodyPr>
          <a:lstStyle/>
          <a:p>
            <a:pPr marL="12700">
              <a:lnSpc>
                <a:spcPct val="100000"/>
              </a:lnSpc>
              <a:spcBef>
                <a:spcPts val="100"/>
              </a:spcBef>
            </a:pPr>
            <a:r>
              <a:rPr lang="nl-NL" sz="1600" b="1" dirty="0">
                <a:solidFill>
                  <a:srgbClr val="7097C7"/>
                </a:solidFill>
                <a:latin typeface="Futura"/>
                <a:cs typeface="Futura"/>
              </a:rPr>
              <a:t>IJZER</a:t>
            </a:r>
            <a:endParaRPr sz="1600" dirty="0">
              <a:solidFill>
                <a:srgbClr val="7097C7"/>
              </a:solidFill>
              <a:latin typeface="Futura"/>
              <a:cs typeface="Futura"/>
            </a:endParaRPr>
          </a:p>
        </p:txBody>
      </p:sp>
      <p:sp>
        <p:nvSpPr>
          <p:cNvPr id="11" name="object 11"/>
          <p:cNvSpPr txBox="1"/>
          <p:nvPr/>
        </p:nvSpPr>
        <p:spPr>
          <a:xfrm>
            <a:off x="486399" y="622300"/>
            <a:ext cx="6672580" cy="5111656"/>
          </a:xfrm>
          <a:prstGeom prst="rect">
            <a:avLst/>
          </a:prstGeom>
        </p:spPr>
        <p:txBody>
          <a:bodyPr vert="horz" wrap="square" lIns="0" tIns="33020" rIns="0" bIns="0" rtlCol="0">
            <a:spAutoFit/>
          </a:bodyPr>
          <a:lstStyle/>
          <a:p>
            <a:pPr marL="12700" marR="5715" algn="just">
              <a:lnSpc>
                <a:spcPts val="1300"/>
              </a:lnSpc>
              <a:spcBef>
                <a:spcPts val="260"/>
              </a:spcBef>
            </a:pPr>
            <a:r>
              <a:rPr lang="nl-NL" sz="1200" spc="-15" dirty="0">
                <a:latin typeface="Futura-Medium"/>
                <a:cs typeface="Futura-Medium"/>
              </a:rPr>
              <a:t>Voor een optimale gezondheid en welzijn is een correcte en constante aanvoer van ijzer essentieel. Sommige proefpersonen kunnen echter in bepaalde perioden of situaties een tekort vertonen. Deze omvatten adolescenten in periodes van zeer snelle groei of van bijzondere toewijding, meisjes en vrouwen met een overvloedige cyclus, zwangere vrouwen en vrouwen die borstvoeding geven, vegetariërs (omdat ijzer uit plantaardige bronnen minder effectief wordt opgenomen), zij die een restrictief dieet volgen of een onevenwichtige voeding en atleten of werknemers die zich bezighouden met zware fysieke activiteiten. Bovendien kunnen sommige voedingsmiddelen die rijk zijn aan </a:t>
            </a:r>
            <a:r>
              <a:rPr lang="nl-NL" sz="1200" spc="-15" dirty="0" err="1">
                <a:latin typeface="Futura-Medium"/>
                <a:cs typeface="Futura-Medium"/>
              </a:rPr>
              <a:t>tannines</a:t>
            </a:r>
            <a:r>
              <a:rPr lang="nl-NL" sz="1200" spc="-15" dirty="0">
                <a:latin typeface="Futura-Medium"/>
                <a:cs typeface="Futura-Medium"/>
              </a:rPr>
              <a:t> of vezels, vooral als ze gedurende lange tijd worden geconsumeerd, en bepaalde medicijnen een vermindering van de ijzeropname veroorzaken.</a:t>
            </a:r>
          </a:p>
          <a:p>
            <a:pPr marL="12700" marR="5715" algn="just">
              <a:lnSpc>
                <a:spcPts val="1300"/>
              </a:lnSpc>
              <a:spcBef>
                <a:spcPts val="260"/>
              </a:spcBef>
            </a:pPr>
            <a:r>
              <a:rPr lang="nl-NL" sz="1200" b="1" spc="-15" dirty="0">
                <a:latin typeface="Futura-Medium"/>
                <a:cs typeface="Futura-Medium"/>
              </a:rPr>
              <a:t>IJzer</a:t>
            </a:r>
            <a:r>
              <a:rPr lang="nl-NL" sz="1200" spc="-15" dirty="0">
                <a:latin typeface="Futura-Medium"/>
                <a:cs typeface="Futura-Medium"/>
              </a:rPr>
              <a:t> is de belangrijkste zuurstofdrager in het bloed en het bestanddeel van veel </a:t>
            </a:r>
            <a:r>
              <a:rPr lang="nl-NL" sz="1200" spc="-15" dirty="0" err="1">
                <a:latin typeface="Futura-Medium"/>
                <a:cs typeface="Futura-Medium"/>
              </a:rPr>
              <a:t>metallo</a:t>
            </a:r>
            <a:r>
              <a:rPr lang="nl-NL" sz="1200" spc="-15" dirty="0">
                <a:latin typeface="Futura-Medium"/>
                <a:cs typeface="Futura-Medium"/>
              </a:rPr>
              <a:t>-enzymen. De belangrijkste functie is om te combineren met eiwitten en koper bij de vorming van hemoglobine, een eiwit dat zuurstof naar de weefsels transporteert: op deze manier bepaalt het ijzer de kwaliteit van het bloed, bevordert het de efficiëntie van het energiemetabolisme, vermindert vermoeidheid en vermoeidheid. en groei bij kinderen en stimuleert de functies van de lever, milt, darmen en beenmerg. IJzer is ook nodig voor de vorming van </a:t>
            </a:r>
            <a:r>
              <a:rPr lang="nl-NL" sz="1200" spc="-15" dirty="0" err="1">
                <a:latin typeface="Futura-Medium"/>
                <a:cs typeface="Futura-Medium"/>
              </a:rPr>
              <a:t>myoglobine</a:t>
            </a:r>
            <a:r>
              <a:rPr lang="nl-NL" sz="1200" spc="-15" dirty="0">
                <a:latin typeface="Futura-Medium"/>
                <a:cs typeface="Futura-Medium"/>
              </a:rPr>
              <a:t>, dat spiercellen voorziet van de zuurstof die nodig is voor spiercontractie. Het is essentieel voor het goed functioneren van neurotransmitters zoals serotonine en dopamine, garandeert weerstand tegen ziekte en stress en is essentieel voor de optimale efficiëntie van het immuunsysteem en de cognitieve functie. Deficiëntiesymptomen zijn asthenie, bleekheid, zwakte, vermoeidheid, spierzwakte, droge huid en in de meest ernstige gevallen hoofdpijn, hartkloppingen, ijzervrije anemie, gemakkelijke infecties, neuralgie, vasomotorische stoornissen.</a:t>
            </a:r>
          </a:p>
          <a:p>
            <a:pPr marL="12700" marR="5715" algn="just">
              <a:lnSpc>
                <a:spcPts val="1300"/>
              </a:lnSpc>
              <a:spcBef>
                <a:spcPts val="260"/>
              </a:spcBef>
            </a:pPr>
            <a:r>
              <a:rPr lang="nl-NL" sz="1200" spc="-15" dirty="0">
                <a:latin typeface="Futura-Medium"/>
                <a:cs typeface="Futura-Medium"/>
              </a:rPr>
              <a:t>De belangrijkste reserves zijn geconcentreerd in de lever (driewaardig ijzer) en in de milt (tweewaardig ijzer). De dagelijkse ijzerbehoefte varieert tussen 0,5 en 1,5 mg. Deze dosis wordt bereikt bij een tien keer hogere ijzerinname. Het is niet gemakkelijk om ijzer te integreren omdat het niet altijd goed verdragen wordt. In </a:t>
            </a:r>
            <a:r>
              <a:rPr lang="nl-NL" sz="1200" b="1" spc="-15" dirty="0">
                <a:latin typeface="Futura" panose="020B0602020204020303" pitchFamily="34" charset="-79"/>
                <a:cs typeface="Futura" panose="020B0602020204020303" pitchFamily="34" charset="-79"/>
              </a:rPr>
              <a:t>FERRO MINERAL </a:t>
            </a:r>
            <a:r>
              <a:rPr lang="nl-NL" sz="1200" spc="-15" dirty="0">
                <a:latin typeface="Futura-Medium"/>
                <a:cs typeface="Futura-Medium"/>
              </a:rPr>
              <a:t>is ijzer aanwezig als </a:t>
            </a:r>
            <a:r>
              <a:rPr lang="nl-NL" sz="1200" b="1" spc="-15" dirty="0" err="1">
                <a:latin typeface="Futura-Medium"/>
                <a:cs typeface="Futura-Medium"/>
              </a:rPr>
              <a:t>bisglycinaat</a:t>
            </a:r>
            <a:r>
              <a:rPr lang="nl-NL" sz="1200" b="1" spc="-15" dirty="0">
                <a:latin typeface="Futura-Medium"/>
                <a:cs typeface="Futura-Medium"/>
              </a:rPr>
              <a:t> IJzer,</a:t>
            </a:r>
            <a:r>
              <a:rPr lang="nl-NL" sz="1200" spc="-15" dirty="0">
                <a:latin typeface="Futura-Medium"/>
                <a:cs typeface="Futura-Medium"/>
              </a:rPr>
              <a:t> bestaande uit een tweewaardig metaalion (</a:t>
            </a:r>
            <a:r>
              <a:rPr lang="nl-NL" sz="1200" spc="-15" dirty="0" err="1">
                <a:latin typeface="Futura-Medium"/>
                <a:cs typeface="Futura-Medium"/>
              </a:rPr>
              <a:t>ferro</a:t>
            </a:r>
            <a:r>
              <a:rPr lang="nl-NL" sz="1200" spc="-15" dirty="0">
                <a:latin typeface="Futura-Medium"/>
                <a:cs typeface="Futura-Medium"/>
              </a:rPr>
              <a:t> Fe2+) gebonden aan twee glycinemoleculen. De </a:t>
            </a:r>
            <a:r>
              <a:rPr lang="nl-NL" sz="1200" spc="-15" dirty="0" err="1">
                <a:latin typeface="Futura-Medium"/>
                <a:cs typeface="Futura-Medium"/>
              </a:rPr>
              <a:t>gechelateerde</a:t>
            </a:r>
            <a:r>
              <a:rPr lang="nl-NL" sz="1200" spc="-15" dirty="0">
                <a:latin typeface="Futura-Medium"/>
                <a:cs typeface="Futura-Medium"/>
              </a:rPr>
              <a:t> vorm in glycine garandeert een hoge biologische beschikbaarheid van ijzerionen en elimineert bijna volledig typische spijsverteringsproblemen (neutrale lading die het maagslijmvlies niet irriteert). Het heeft geen interactie met de opname van andere mineralen.</a:t>
            </a:r>
            <a:endParaRPr sz="1200" dirty="0">
              <a:latin typeface="Futura-Medium"/>
              <a:cs typeface="Futura-Medium"/>
            </a:endParaRPr>
          </a:p>
        </p:txBody>
      </p:sp>
      <p:sp>
        <p:nvSpPr>
          <p:cNvPr id="12" name="object 12"/>
          <p:cNvSpPr txBox="1"/>
          <p:nvPr/>
        </p:nvSpPr>
        <p:spPr>
          <a:xfrm>
            <a:off x="486399" y="5956300"/>
            <a:ext cx="273304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7097C7"/>
                </a:solidFill>
                <a:latin typeface="Futura"/>
                <a:cs typeface="Futura"/>
              </a:rPr>
              <a:t>VITAMINE</a:t>
            </a:r>
            <a:r>
              <a:rPr sz="1600" b="1" spc="-30" dirty="0">
                <a:solidFill>
                  <a:srgbClr val="7097C7"/>
                </a:solidFill>
                <a:latin typeface="Futura"/>
                <a:cs typeface="Futura"/>
              </a:rPr>
              <a:t> </a:t>
            </a:r>
            <a:r>
              <a:rPr sz="1600" b="1" dirty="0">
                <a:solidFill>
                  <a:srgbClr val="7097C7"/>
                </a:solidFill>
                <a:latin typeface="Futura"/>
                <a:cs typeface="Futura"/>
              </a:rPr>
              <a:t>B</a:t>
            </a:r>
            <a:r>
              <a:rPr lang="nl-NL" sz="1600" b="1" dirty="0">
                <a:solidFill>
                  <a:srgbClr val="7097C7"/>
                </a:solidFill>
                <a:latin typeface="Futura"/>
                <a:cs typeface="Futura"/>
              </a:rPr>
              <a:t> COMPLEX</a:t>
            </a:r>
            <a:endParaRPr sz="1600" dirty="0">
              <a:solidFill>
                <a:srgbClr val="7097C7"/>
              </a:solidFill>
              <a:latin typeface="Futura"/>
              <a:cs typeface="Futura"/>
            </a:endParaRPr>
          </a:p>
        </p:txBody>
      </p:sp>
      <p:sp>
        <p:nvSpPr>
          <p:cNvPr id="13" name="object 13"/>
          <p:cNvSpPr txBox="1"/>
          <p:nvPr/>
        </p:nvSpPr>
        <p:spPr>
          <a:xfrm>
            <a:off x="486399" y="6341462"/>
            <a:ext cx="6672580" cy="4034438"/>
          </a:xfrm>
          <a:prstGeom prst="rect">
            <a:avLst/>
          </a:prstGeom>
        </p:spPr>
        <p:txBody>
          <a:bodyPr vert="horz" wrap="square" lIns="0" tIns="33020" rIns="0" bIns="0" rtlCol="0">
            <a:spAutoFit/>
          </a:bodyPr>
          <a:lstStyle/>
          <a:p>
            <a:pPr marL="12700" marR="5080" algn="just">
              <a:lnSpc>
                <a:spcPts val="1300"/>
              </a:lnSpc>
              <a:spcBef>
                <a:spcPts val="260"/>
              </a:spcBef>
            </a:pPr>
            <a:r>
              <a:rPr lang="nl-NL" sz="1200" b="1" spc="-5" dirty="0">
                <a:latin typeface="Futura"/>
                <a:cs typeface="Futura"/>
              </a:rPr>
              <a:t>FERRO MINERAL </a:t>
            </a:r>
            <a:r>
              <a:rPr lang="nl-NL" sz="1200" spc="-5" dirty="0">
                <a:latin typeface="Futura"/>
                <a:cs typeface="Futura"/>
              </a:rPr>
              <a:t>bevat een uitgebalanceerde synergie van B-vitamines (B2, B6, B12 en foliumzuur) bij 100-150% NRV. De keuze weerspiegelt in het bijzonder de noodzaak om een ​​synergetisch complex met ijzer te hebben om de energieproductieprocessen van het lichaam en de vorming van rode bloedcellen te optimaliseren. Vitaminen B zijn essentieel voor het perfect functioneren van het lichaam, elk met een specifieke rol, maar om volledig effectief te zijn, moeten ze in synergie en in evenwicht met elkaar werken. Vaak samenwerkend en / of in strikt onderling afhankelijke reacties op verschillende niveaus, is het tekort aan een enkele B-vitamine voldoende om problemen te krijgen in termen van algemeen metabolisme, evenals specifieke disfuncties. Als co-enzymen nemen ze deel aan talrijke reacties, bevorderen ze de juiste metabole en cellulaire processen en zijn ze in het bijzonder betrokken bij het metabolisme van koolhydraten, lipiden en eiwitten. Zij zijn de "sleutels" waardoor voedingsmiddelen op de juiste manier kunnen worden gemetaboliseerd om de energie te leveren die nodig is voor vitale functies, zozeer zelfs dat ze de bijnaam "energievitamines" kunnen hebben. Vitamine B draagt ​​ook bij tot de normale vorming van rode bloedcellen (B6 en B12), tot de instandhouding van normale rode bloedcellen (B2) en tot een normale hematopoëse (foliumzuur). Tegenwoordig vermindert </a:t>
            </a:r>
            <a:r>
              <a:rPr lang="nl-NL" sz="1200" b="1" spc="-5" dirty="0">
                <a:latin typeface="Futura"/>
                <a:cs typeface="Futura"/>
              </a:rPr>
              <a:t>het wijdverbreide gebruik van geraffineerde of industrieel verwerkte producten </a:t>
            </a:r>
            <a:r>
              <a:rPr lang="nl-NL" sz="1200" spc="-5" dirty="0">
                <a:latin typeface="Futura"/>
                <a:cs typeface="Futura"/>
              </a:rPr>
              <a:t>het gehalte aan essentiële micro-elementen, met name in water oplosbare vitamines zoals vitamine B. Bovendien wordt hun opname bepaald door bepaalde voedings- en psychologische factoren. Het tekort aan vitamine B komt daarom vrij vaak voor, vooral bij kinderen, adolescenten en ouderen, maar het is moeilijk te identificeren omdat het niet erg specifieke symptomen vertoont, waaronder psychofysische vermoeidheid, gemakkelijke vermoeidheid, asthenie, gebrek aan eetlust, moeite met concentreren en onthouden, lusteloosheid , prikkelbaarheid , nervositeit, </a:t>
            </a:r>
            <a:r>
              <a:rPr lang="nl-NL" sz="1200" b="1" spc="-5" dirty="0">
                <a:latin typeface="Futura"/>
                <a:cs typeface="Futura"/>
              </a:rPr>
              <a:t>verminderde sportprestaties en weerstand tegen inspanning.</a:t>
            </a:r>
            <a:endParaRPr sz="1200" b="1" dirty="0">
              <a:latin typeface="Futura"/>
              <a:cs typeface="Futura"/>
            </a:endParaRPr>
          </a:p>
        </p:txBody>
      </p:sp>
      <p:sp>
        <p:nvSpPr>
          <p:cNvPr id="14" name="object 14"/>
          <p:cNvSpPr/>
          <p:nvPr/>
        </p:nvSpPr>
        <p:spPr>
          <a:xfrm>
            <a:off x="395997" y="478377"/>
            <a:ext cx="6844665" cy="5255580"/>
          </a:xfrm>
          <a:custGeom>
            <a:avLst/>
            <a:gdLst/>
            <a:ahLst/>
            <a:cxnLst/>
            <a:rect l="l" t="t" r="r" b="b"/>
            <a:pathLst>
              <a:path w="6844665" h="5154930">
                <a:moveTo>
                  <a:pt x="936002" y="16624"/>
                </a:moveTo>
                <a:lnTo>
                  <a:pt x="6839597" y="18453"/>
                </a:lnTo>
                <a:lnTo>
                  <a:pt x="6844106" y="5154574"/>
                </a:lnTo>
                <a:lnTo>
                  <a:pt x="0" y="5154574"/>
                </a:lnTo>
                <a:lnTo>
                  <a:pt x="0" y="0"/>
                </a:lnTo>
              </a:path>
            </a:pathLst>
          </a:custGeom>
          <a:ln w="38100">
            <a:solidFill>
              <a:srgbClr val="7097C7"/>
            </a:solidFill>
          </a:ln>
        </p:spPr>
        <p:txBody>
          <a:bodyPr wrap="square" lIns="0" tIns="0" rIns="0" bIns="0" rtlCol="0"/>
          <a:lstStyle/>
          <a:p>
            <a:endParaRPr/>
          </a:p>
        </p:txBody>
      </p:sp>
      <p:sp>
        <p:nvSpPr>
          <p:cNvPr id="15" name="object 15"/>
          <p:cNvSpPr/>
          <p:nvPr/>
        </p:nvSpPr>
        <p:spPr>
          <a:xfrm>
            <a:off x="395994" y="6032500"/>
            <a:ext cx="6844665" cy="4495800"/>
          </a:xfrm>
          <a:custGeom>
            <a:avLst/>
            <a:gdLst/>
            <a:ahLst/>
            <a:cxnLst/>
            <a:rect l="l" t="t" r="r" b="b"/>
            <a:pathLst>
              <a:path w="6844665" h="4018915">
                <a:moveTo>
                  <a:pt x="2880004" y="12953"/>
                </a:moveTo>
                <a:lnTo>
                  <a:pt x="6839597" y="14389"/>
                </a:lnTo>
                <a:lnTo>
                  <a:pt x="6844093" y="4018851"/>
                </a:lnTo>
                <a:lnTo>
                  <a:pt x="0" y="4018851"/>
                </a:lnTo>
                <a:lnTo>
                  <a:pt x="0" y="0"/>
                </a:lnTo>
              </a:path>
            </a:pathLst>
          </a:custGeom>
          <a:ln w="38100">
            <a:solidFill>
              <a:srgbClr val="7097C7"/>
            </a:solidFill>
          </a:ln>
        </p:spPr>
        <p:txBody>
          <a:bodyPr wrap="square" lIns="0" tIns="0" rIns="0" bIns="0" rtlCol="0"/>
          <a:lstStyle/>
          <a:p>
            <a:endParaRPr/>
          </a:p>
        </p:txBody>
      </p:sp>
      <p:grpSp>
        <p:nvGrpSpPr>
          <p:cNvPr id="16" name="object 16"/>
          <p:cNvGrpSpPr/>
          <p:nvPr/>
        </p:nvGrpSpPr>
        <p:grpSpPr>
          <a:xfrm>
            <a:off x="7974012" y="8920950"/>
            <a:ext cx="4260850" cy="1290320"/>
            <a:chOff x="7974012" y="8920950"/>
            <a:chExt cx="4260850" cy="1290320"/>
          </a:xfrm>
        </p:grpSpPr>
        <p:pic>
          <p:nvPicPr>
            <p:cNvPr id="17" name="object 17"/>
            <p:cNvPicPr/>
            <p:nvPr/>
          </p:nvPicPr>
          <p:blipFill>
            <a:blip r:embed="rId2" cstate="print"/>
            <a:stretch>
              <a:fillRect/>
            </a:stretch>
          </p:blipFill>
          <p:spPr>
            <a:xfrm>
              <a:off x="7974012" y="8940000"/>
              <a:ext cx="4260687" cy="1252207"/>
            </a:xfrm>
            <a:prstGeom prst="rect">
              <a:avLst/>
            </a:prstGeom>
          </p:spPr>
        </p:pic>
        <p:sp>
          <p:nvSpPr>
            <p:cNvPr id="18" name="object 18"/>
            <p:cNvSpPr/>
            <p:nvPr/>
          </p:nvSpPr>
          <p:spPr>
            <a:xfrm>
              <a:off x="7999044" y="8940000"/>
              <a:ext cx="4204335" cy="1252220"/>
            </a:xfrm>
            <a:custGeom>
              <a:avLst/>
              <a:gdLst/>
              <a:ahLst/>
              <a:cxnLst/>
              <a:rect l="l" t="t" r="r" b="b"/>
              <a:pathLst>
                <a:path w="4204334" h="1252220">
                  <a:moveTo>
                    <a:pt x="2910001" y="1252207"/>
                  </a:moveTo>
                  <a:lnTo>
                    <a:pt x="4203903" y="1252207"/>
                  </a:lnTo>
                  <a:lnTo>
                    <a:pt x="4203903" y="0"/>
                  </a:lnTo>
                  <a:lnTo>
                    <a:pt x="2910001" y="0"/>
                  </a:lnTo>
                  <a:lnTo>
                    <a:pt x="2910001" y="1252207"/>
                  </a:lnTo>
                  <a:close/>
                </a:path>
                <a:path w="4204334" h="1252220">
                  <a:moveTo>
                    <a:pt x="1437004" y="1252207"/>
                  </a:moveTo>
                  <a:lnTo>
                    <a:pt x="2730906" y="1252207"/>
                  </a:lnTo>
                  <a:lnTo>
                    <a:pt x="2730906" y="0"/>
                  </a:lnTo>
                  <a:lnTo>
                    <a:pt x="1437004" y="0"/>
                  </a:lnTo>
                  <a:lnTo>
                    <a:pt x="1437004" y="1252207"/>
                  </a:lnTo>
                  <a:close/>
                </a:path>
                <a:path w="4204334" h="1252220">
                  <a:moveTo>
                    <a:pt x="0" y="1252207"/>
                  </a:moveTo>
                  <a:lnTo>
                    <a:pt x="1293901" y="1252207"/>
                  </a:lnTo>
                  <a:lnTo>
                    <a:pt x="1293901" y="0"/>
                  </a:lnTo>
                  <a:lnTo>
                    <a:pt x="0" y="0"/>
                  </a:lnTo>
                  <a:lnTo>
                    <a:pt x="0" y="1252207"/>
                  </a:lnTo>
                  <a:close/>
                </a:path>
              </a:pathLst>
            </a:custGeom>
            <a:ln w="38100">
              <a:solidFill>
                <a:srgbClr val="7097C7"/>
              </a:solidFill>
            </a:ln>
          </p:spPr>
          <p:txBody>
            <a:bodyPr wrap="square" lIns="0" tIns="0" rIns="0" bIns="0" rtlCol="0"/>
            <a:lstStyle/>
            <a:p>
              <a:endParaRPr/>
            </a:p>
          </p:txBody>
        </p:sp>
      </p:grpSp>
      <p:sp>
        <p:nvSpPr>
          <p:cNvPr id="19" name="object 19"/>
          <p:cNvSpPr txBox="1"/>
          <p:nvPr/>
        </p:nvSpPr>
        <p:spPr>
          <a:xfrm>
            <a:off x="12511049" y="8940000"/>
            <a:ext cx="2059305" cy="1279196"/>
          </a:xfrm>
          <a:prstGeom prst="rect">
            <a:avLst/>
          </a:prstGeom>
          <a:ln w="38100">
            <a:solidFill>
              <a:srgbClr val="7097C7"/>
            </a:solidFill>
          </a:ln>
        </p:spPr>
        <p:txBody>
          <a:bodyPr vert="horz" wrap="square" lIns="0" tIns="1905" rIns="0" bIns="0" rtlCol="0">
            <a:spAutoFit/>
          </a:bodyPr>
          <a:lstStyle/>
          <a:p>
            <a:pPr>
              <a:lnSpc>
                <a:spcPct val="100000"/>
              </a:lnSpc>
              <a:spcBef>
                <a:spcPts val="15"/>
              </a:spcBef>
            </a:pPr>
            <a:endParaRPr sz="1800" dirty="0">
              <a:latin typeface="Times New Roman"/>
              <a:cs typeface="Times New Roman"/>
            </a:endParaRPr>
          </a:p>
          <a:p>
            <a:pPr marL="71755" marR="43815" algn="ctr">
              <a:lnSpc>
                <a:spcPct val="100000"/>
              </a:lnSpc>
            </a:pPr>
            <a:r>
              <a:rPr lang="nl-NL" sz="1300" spc="-10" dirty="0">
                <a:solidFill>
                  <a:srgbClr val="231F20"/>
                </a:solidFill>
                <a:latin typeface="Futura-Medium"/>
                <a:cs typeface="Futura-Medium"/>
              </a:rPr>
              <a:t>Geleidelijk herstel en verdikking van het maagslijmvlies dosisafhankelijk</a:t>
            </a:r>
          </a:p>
          <a:p>
            <a:pPr marL="71755" marR="43815" algn="ctr">
              <a:lnSpc>
                <a:spcPct val="100000"/>
              </a:lnSpc>
            </a:pPr>
            <a:endParaRPr sz="1300" dirty="0">
              <a:latin typeface="Futura-Medium"/>
              <a:cs typeface="Futura-Medium"/>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TotalTime>
  <Words>2143</Words>
  <Application>Microsoft Macintosh PowerPoint</Application>
  <PresentationFormat>Aangepast</PresentationFormat>
  <Paragraphs>91</Paragraphs>
  <Slides>2</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vt:i4>
      </vt:variant>
    </vt:vector>
  </HeadingPairs>
  <TitlesOfParts>
    <vt:vector size="9" baseType="lpstr">
      <vt:lpstr>Arial</vt:lpstr>
      <vt:lpstr>Arial Black</vt:lpstr>
      <vt:lpstr>Calibri</vt:lpstr>
      <vt:lpstr>Futura</vt:lpstr>
      <vt:lpstr>Futura-Medium</vt:lpstr>
      <vt:lpstr>Times New Roman</vt:lpstr>
      <vt:lpstr>Office Theme</vt:lpstr>
      <vt:lpstr>FERRO  MINERAL</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FERRO  MINERAL</dc:title>
  <cp:lastModifiedBy>Ruurd Jellema</cp:lastModifiedBy>
  <cp:revision>3</cp:revision>
  <cp:lastPrinted>2021-09-11T11:59:26Z</cp:lastPrinted>
  <dcterms:created xsi:type="dcterms:W3CDTF">2021-09-11T11:44:41Z</dcterms:created>
  <dcterms:modified xsi:type="dcterms:W3CDTF">2021-09-22T12:58:35Z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2020-07-03T00:00:00Z</vt:filetime>
  </property>
  <property fmtid="{D5CDD505-2E9C-101B-9397-08002B2CF9AE}" pid="3" name="Creator">
    <vt:lpwstr>Adobe InDesign 15.1 (Macintosh)</vt:lpwstr>
  </property>
  <property fmtid="{D5CDD505-2E9C-101B-9397-08002B2CF9AE}" pid="4" name="LastSaved">
    <vt:filetime>2021-09-11T00:00:00Z</vt:filetime>
  </property>
</Properties>
</file>