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Lst>
  <p:sldSz cx="15125700" cy="10693400"/>
  <p:notesSz cx="15125700" cy="106934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97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p:cViewPr>
        <p:scale>
          <a:sx n="170" d="100"/>
          <a:sy n="170" d="100"/>
        </p:scale>
        <p:origin x="-5536" y="-415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134427" y="3314954"/>
            <a:ext cx="12856845" cy="224561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268855" y="5988304"/>
            <a:ext cx="10587990"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8/14/21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500" b="1" i="0">
                <a:solidFill>
                  <a:srgbClr val="C657A0"/>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8/14/21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500" b="1" i="0">
                <a:solidFill>
                  <a:srgbClr val="C657A0"/>
                </a:solidFill>
                <a:latin typeface="Arial"/>
                <a:cs typeface="Arial"/>
              </a:defRPr>
            </a:lvl1pPr>
          </a:lstStyle>
          <a:p>
            <a:endParaRPr/>
          </a:p>
        </p:txBody>
      </p:sp>
      <p:sp>
        <p:nvSpPr>
          <p:cNvPr id="3" name="Holder 3"/>
          <p:cNvSpPr>
            <a:spLocks noGrp="1"/>
          </p:cNvSpPr>
          <p:nvPr>
            <p:ph sz="half" idx="2"/>
          </p:nvPr>
        </p:nvSpPr>
        <p:spPr>
          <a:xfrm>
            <a:off x="756285" y="2459482"/>
            <a:ext cx="657967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7789735" y="2459482"/>
            <a:ext cx="657967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8/14/21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500" b="1" i="0">
                <a:solidFill>
                  <a:srgbClr val="C657A0"/>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8/14/21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404596" y="396011"/>
            <a:ext cx="6831330" cy="8307070"/>
          </a:xfrm>
          <a:custGeom>
            <a:avLst/>
            <a:gdLst/>
            <a:ahLst/>
            <a:cxnLst/>
            <a:rect l="l" t="t" r="r" b="b"/>
            <a:pathLst>
              <a:path w="6831330" h="8307070">
                <a:moveTo>
                  <a:pt x="6830999" y="0"/>
                </a:moveTo>
                <a:lnTo>
                  <a:pt x="0" y="0"/>
                </a:lnTo>
                <a:lnTo>
                  <a:pt x="0" y="8306993"/>
                </a:lnTo>
                <a:lnTo>
                  <a:pt x="6830999" y="8306993"/>
                </a:lnTo>
                <a:lnTo>
                  <a:pt x="6830999" y="0"/>
                </a:lnTo>
                <a:close/>
              </a:path>
            </a:pathLst>
          </a:custGeom>
          <a:solidFill>
            <a:srgbClr val="7097C7"/>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8/14/21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893800" y="214369"/>
            <a:ext cx="2624454" cy="1346200"/>
          </a:xfrm>
          <a:prstGeom prst="rect">
            <a:avLst/>
          </a:prstGeom>
        </p:spPr>
        <p:txBody>
          <a:bodyPr wrap="square" lIns="0" tIns="0" rIns="0" bIns="0">
            <a:spAutoFit/>
          </a:bodyPr>
          <a:lstStyle>
            <a:lvl1pPr>
              <a:defRPr sz="4500" b="1" i="0">
                <a:solidFill>
                  <a:srgbClr val="C657A0"/>
                </a:solidFill>
                <a:latin typeface="Arial"/>
                <a:cs typeface="Arial"/>
              </a:defRPr>
            </a:lvl1pPr>
          </a:lstStyle>
          <a:p>
            <a:endParaRPr/>
          </a:p>
        </p:txBody>
      </p:sp>
      <p:sp>
        <p:nvSpPr>
          <p:cNvPr id="3" name="Holder 3"/>
          <p:cNvSpPr>
            <a:spLocks noGrp="1"/>
          </p:cNvSpPr>
          <p:nvPr>
            <p:ph type="body" idx="1"/>
          </p:nvPr>
        </p:nvSpPr>
        <p:spPr>
          <a:xfrm>
            <a:off x="407733" y="4473943"/>
            <a:ext cx="14310232" cy="2961004"/>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5142738" y="9944862"/>
            <a:ext cx="4840224" cy="53467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756285" y="9944862"/>
            <a:ext cx="3478911"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8/14/21</a:t>
            </a:fld>
            <a:endParaRPr lang="en-US"/>
          </a:p>
        </p:txBody>
      </p:sp>
      <p:sp>
        <p:nvSpPr>
          <p:cNvPr id="6" name="Holder 6"/>
          <p:cNvSpPr>
            <a:spLocks noGrp="1"/>
          </p:cNvSpPr>
          <p:nvPr>
            <p:ph type="sldNum" sz="quarter" idx="7"/>
          </p:nvPr>
        </p:nvSpPr>
        <p:spPr>
          <a:xfrm>
            <a:off x="10890504" y="9944862"/>
            <a:ext cx="3478911"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‹nr.›</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6.jp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g"/><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hyperlink" Target="http://www.nutridag.com/" TargetMode="External"/><Relationship Id="rId4" Type="http://schemas.openxmlformats.org/officeDocument/2006/relationships/image" Target="../media/image3.png"/><Relationship Id="rId9" Type="http://schemas.openxmlformats.org/officeDocument/2006/relationships/image" Target="../media/image8.jp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884096" y="4473943"/>
            <a:ext cx="6833870" cy="3078407"/>
          </a:xfrm>
          <a:prstGeom prst="rect">
            <a:avLst/>
          </a:prstGeom>
          <a:ln w="12700">
            <a:solidFill>
              <a:srgbClr val="7097C7"/>
            </a:solidFill>
          </a:ln>
        </p:spPr>
        <p:txBody>
          <a:bodyPr vert="horz" wrap="square" lIns="0" tIns="635" rIns="0" bIns="0" rtlCol="0">
            <a:spAutoFit/>
          </a:bodyPr>
          <a:lstStyle/>
          <a:p>
            <a:pPr>
              <a:lnSpc>
                <a:spcPct val="100000"/>
              </a:lnSpc>
              <a:spcBef>
                <a:spcPts val="5"/>
              </a:spcBef>
            </a:pPr>
            <a:endParaRPr sz="800" dirty="0">
              <a:latin typeface="Times New Roman"/>
              <a:cs typeface="Times New Roman"/>
            </a:endParaRPr>
          </a:p>
          <a:p>
            <a:pPr marL="97155" marR="123189" algn="just">
              <a:lnSpc>
                <a:spcPct val="100000"/>
              </a:lnSpc>
              <a:spcBef>
                <a:spcPts val="5"/>
              </a:spcBef>
            </a:pPr>
            <a:r>
              <a:rPr lang="nl-NL" sz="800" b="1" dirty="0">
                <a:solidFill>
                  <a:srgbClr val="7097C7"/>
                </a:solidFill>
                <a:latin typeface="Futura" panose="020B0602020204020303" pitchFamily="34" charset="-79"/>
                <a:cs typeface="Futura" panose="020B0602020204020303" pitchFamily="34" charset="-79"/>
              </a:rPr>
              <a:t>KOLONY FORTE </a:t>
            </a:r>
            <a:r>
              <a:rPr lang="nl-NL" sz="800" dirty="0">
                <a:latin typeface="Futura-Medium"/>
                <a:cs typeface="Futura-Medium"/>
              </a:rPr>
              <a:t>is een symbiotisch voedingssupplement dat in een enkel product verschillende </a:t>
            </a:r>
            <a:r>
              <a:rPr lang="nl-NL" sz="800" dirty="0" err="1">
                <a:latin typeface="Futura-Medium"/>
                <a:cs typeface="Futura-Medium"/>
              </a:rPr>
              <a:t>hooggedoseerde</a:t>
            </a:r>
            <a:r>
              <a:rPr lang="nl-NL" sz="800" dirty="0">
                <a:latin typeface="Futura-Medium"/>
                <a:cs typeface="Futura-Medium"/>
              </a:rPr>
              <a:t> </a:t>
            </a:r>
            <a:r>
              <a:rPr lang="nl-NL" sz="800" dirty="0" err="1">
                <a:latin typeface="Futura-Medium"/>
                <a:cs typeface="Futura-Medium"/>
              </a:rPr>
              <a:t>probiotische</a:t>
            </a:r>
            <a:r>
              <a:rPr lang="nl-NL" sz="800" dirty="0">
                <a:latin typeface="Futura-Medium"/>
                <a:cs typeface="Futura-Medium"/>
              </a:rPr>
              <a:t> bacteriestammen en </a:t>
            </a:r>
            <a:r>
              <a:rPr lang="nl-NL" sz="800" dirty="0" err="1">
                <a:latin typeface="Futura-Medium"/>
                <a:cs typeface="Futura-Medium"/>
              </a:rPr>
              <a:t>probiotische</a:t>
            </a:r>
            <a:r>
              <a:rPr lang="nl-NL" sz="800" dirty="0">
                <a:latin typeface="Futura-Medium"/>
                <a:cs typeface="Futura-Medium"/>
              </a:rPr>
              <a:t> sporen bevat om de kolonisatie van verschillende darmkanalen en het herstel van de darmflora te bevorderen. S. </a:t>
            </a:r>
            <a:r>
              <a:rPr lang="nl-NL" sz="800" dirty="0" err="1">
                <a:latin typeface="Futura-Medium"/>
                <a:cs typeface="Futura-Medium"/>
              </a:rPr>
              <a:t>Boulardii</a:t>
            </a:r>
            <a:r>
              <a:rPr lang="nl-NL" sz="800" dirty="0">
                <a:latin typeface="Futura-Medium"/>
                <a:cs typeface="Futura-Medium"/>
              </a:rPr>
              <a:t> in hoge dosering en de sporen van Bacillus </a:t>
            </a:r>
            <a:r>
              <a:rPr lang="nl-NL" sz="800" dirty="0" err="1">
                <a:latin typeface="Futura-Medium"/>
                <a:cs typeface="Futura-Medium"/>
              </a:rPr>
              <a:t>subtilis</a:t>
            </a:r>
            <a:r>
              <a:rPr lang="nl-NL" sz="800" dirty="0">
                <a:latin typeface="Futura-Medium"/>
                <a:cs typeface="Futura-Medium"/>
              </a:rPr>
              <a:t> en Bacillus </a:t>
            </a:r>
            <a:r>
              <a:rPr lang="nl-NL" sz="800" dirty="0" err="1">
                <a:latin typeface="Futura-Medium"/>
                <a:cs typeface="Futura-Medium"/>
              </a:rPr>
              <a:t>coagulans</a:t>
            </a:r>
            <a:r>
              <a:rPr lang="nl-NL" sz="800" dirty="0">
                <a:latin typeface="Futura-Medium"/>
                <a:cs typeface="Futura-Medium"/>
              </a:rPr>
              <a:t> helpen ook om de groei van veel opportunistische en pathogene bacteriën te remmen (</a:t>
            </a:r>
            <a:r>
              <a:rPr lang="nl-NL" sz="800" dirty="0" err="1">
                <a:latin typeface="Futura-Medium"/>
                <a:cs typeface="Futura-Medium"/>
              </a:rPr>
              <a:t>waseffect</a:t>
            </a:r>
            <a:r>
              <a:rPr lang="nl-NL" sz="800" dirty="0">
                <a:latin typeface="Futura-Medium"/>
                <a:cs typeface="Futura-Medium"/>
              </a:rPr>
              <a:t>), terwijl de nucleotiden een </a:t>
            </a:r>
            <a:r>
              <a:rPr lang="nl-NL" sz="800" dirty="0" err="1">
                <a:latin typeface="Futura-Medium"/>
                <a:cs typeface="Futura-Medium"/>
              </a:rPr>
              <a:t>immunostimulerende</a:t>
            </a:r>
            <a:r>
              <a:rPr lang="nl-NL" sz="800" dirty="0">
                <a:latin typeface="Futura-Medium"/>
                <a:cs typeface="Futura-Medium"/>
              </a:rPr>
              <a:t> en regenererende activiteit van de weefsels uitoefenen die de </a:t>
            </a:r>
            <a:r>
              <a:rPr lang="nl-NL" sz="800" dirty="0" err="1">
                <a:latin typeface="Futura-Medium"/>
                <a:cs typeface="Futura-Medium"/>
              </a:rPr>
              <a:t>herbalancering</a:t>
            </a:r>
            <a:r>
              <a:rPr lang="nl-NL" sz="800" dirty="0">
                <a:latin typeface="Futura-Medium"/>
                <a:cs typeface="Futura-Medium"/>
              </a:rPr>
              <a:t> en de integriteit van de darmbarrière, essentieel voor een goede hechting van </a:t>
            </a:r>
            <a:r>
              <a:rPr lang="nl-NL" sz="800" dirty="0" err="1">
                <a:latin typeface="Futura-Medium"/>
                <a:cs typeface="Futura-Medium"/>
              </a:rPr>
              <a:t>probiotische</a:t>
            </a:r>
            <a:r>
              <a:rPr lang="nl-NL" sz="800" dirty="0">
                <a:latin typeface="Futura-Medium"/>
                <a:cs typeface="Futura-Medium"/>
              </a:rPr>
              <a:t> stammen. KOLONY FORTE bevordert daarom niet alleen de darmrekolonisatie, maar ook de functionaliteit van de maag-darmbarrière.</a:t>
            </a:r>
          </a:p>
          <a:p>
            <a:pPr marL="97155" marR="123189" algn="just">
              <a:lnSpc>
                <a:spcPct val="100000"/>
              </a:lnSpc>
              <a:spcBef>
                <a:spcPts val="5"/>
              </a:spcBef>
            </a:pPr>
            <a:r>
              <a:rPr lang="nl-NL" sz="800" dirty="0">
                <a:latin typeface="Futura-Medium"/>
                <a:cs typeface="Futura-Medium"/>
              </a:rPr>
              <a:t>De formule van KOLONY FORTE is zorgvuldig bestudeerd om een ​​breed spectrum van darmproblemen te dekken, die nu steeds vaker voorkomen en vaak worden onderschat en die de kwaliteit van leven negatief beïnvloeden.</a:t>
            </a:r>
          </a:p>
          <a:p>
            <a:pPr marL="97155" marR="123189" algn="just">
              <a:lnSpc>
                <a:spcPct val="100000"/>
              </a:lnSpc>
              <a:spcBef>
                <a:spcPts val="5"/>
              </a:spcBef>
            </a:pPr>
            <a:r>
              <a:rPr lang="nl-NL" sz="800" dirty="0">
                <a:latin typeface="Futura-Medium"/>
                <a:cs typeface="Futura-Medium"/>
              </a:rPr>
              <a:t>Dankzij de synergetische werking van de ingrediënten tegen de darmflora kunnen belangrijke voordelen worden waargenomen bij:</a:t>
            </a:r>
          </a:p>
          <a:p>
            <a:pPr marL="268605" marR="123189" indent="-171450" algn="just">
              <a:lnSpc>
                <a:spcPct val="100000"/>
              </a:lnSpc>
              <a:spcBef>
                <a:spcPts val="5"/>
              </a:spcBef>
              <a:buFont typeface="Arial" panose="020B0604020202020204" pitchFamily="34" charset="0"/>
              <a:buChar char="•"/>
            </a:pPr>
            <a:r>
              <a:rPr lang="nl-NL" sz="800" dirty="0">
                <a:latin typeface="Futura-Medium"/>
                <a:cs typeface="Futura-Medium"/>
              </a:rPr>
              <a:t>Intestinale </a:t>
            </a:r>
            <a:r>
              <a:rPr lang="nl-NL" sz="800" dirty="0" err="1">
                <a:latin typeface="Futura-Medium"/>
                <a:cs typeface="Futura-Medium"/>
              </a:rPr>
              <a:t>dysbiose</a:t>
            </a:r>
            <a:r>
              <a:rPr lang="nl-NL" sz="800" dirty="0">
                <a:latin typeface="Futura-Medium"/>
                <a:cs typeface="Futura-Medium"/>
              </a:rPr>
              <a:t> van verschillende </a:t>
            </a:r>
            <a:r>
              <a:rPr lang="nl-NL" sz="800" dirty="0" err="1">
                <a:latin typeface="Futura-Medium"/>
                <a:cs typeface="Futura-Medium"/>
              </a:rPr>
              <a:t>etiologieën</a:t>
            </a:r>
            <a:r>
              <a:rPr lang="nl-NL" sz="800" dirty="0">
                <a:latin typeface="Futura-Medium"/>
                <a:cs typeface="Futura-Medium"/>
              </a:rPr>
              <a:t> (van voedselonevenwichtigheden, antibioticatherapieën ...)</a:t>
            </a:r>
          </a:p>
          <a:p>
            <a:pPr marL="268605" marR="123189" indent="-171450" algn="just">
              <a:lnSpc>
                <a:spcPct val="100000"/>
              </a:lnSpc>
              <a:spcBef>
                <a:spcPts val="5"/>
              </a:spcBef>
              <a:buFont typeface="Arial" panose="020B0604020202020204" pitchFamily="34" charset="0"/>
              <a:buChar char="•"/>
            </a:pPr>
            <a:r>
              <a:rPr lang="nl-NL" sz="800" dirty="0">
                <a:latin typeface="Futura-Medium"/>
                <a:cs typeface="Futura-Medium"/>
              </a:rPr>
              <a:t>Prikkelbare darm syndroom</a:t>
            </a:r>
          </a:p>
          <a:p>
            <a:pPr marL="268605" marR="123189" indent="-171450" algn="just">
              <a:lnSpc>
                <a:spcPct val="100000"/>
              </a:lnSpc>
              <a:spcBef>
                <a:spcPts val="5"/>
              </a:spcBef>
              <a:buFont typeface="Arial" panose="020B0604020202020204" pitchFamily="34" charset="0"/>
              <a:buChar char="•"/>
            </a:pPr>
            <a:r>
              <a:rPr lang="nl-NL" sz="800" dirty="0">
                <a:latin typeface="Futura-Medium"/>
                <a:cs typeface="Futura-Medium"/>
              </a:rPr>
              <a:t>Diarree van verschillende </a:t>
            </a:r>
            <a:r>
              <a:rPr lang="nl-NL" sz="800" dirty="0" err="1">
                <a:latin typeface="Futura-Medium"/>
                <a:cs typeface="Futura-Medium"/>
              </a:rPr>
              <a:t>etiologieën</a:t>
            </a:r>
            <a:r>
              <a:rPr lang="nl-NL" sz="800" dirty="0">
                <a:latin typeface="Futura-Medium"/>
                <a:cs typeface="Futura-Medium"/>
              </a:rPr>
              <a:t> en winderigheid (remt de groei van pathogene bacteriën, elimineert circulerende bacteriële toxines en stopt diarree)</a:t>
            </a:r>
          </a:p>
          <a:p>
            <a:pPr marL="268605" marR="123189" indent="-171450" algn="just">
              <a:lnSpc>
                <a:spcPct val="100000"/>
              </a:lnSpc>
              <a:spcBef>
                <a:spcPts val="5"/>
              </a:spcBef>
              <a:buFont typeface="Arial" panose="020B0604020202020204" pitchFamily="34" charset="0"/>
              <a:buChar char="•"/>
            </a:pPr>
            <a:r>
              <a:rPr lang="nl-NL" sz="800" dirty="0" err="1">
                <a:latin typeface="Futura-Medium"/>
                <a:cs typeface="Futura-Medium"/>
              </a:rPr>
              <a:t>Dyspeptische</a:t>
            </a:r>
            <a:r>
              <a:rPr lang="nl-NL" sz="800" dirty="0">
                <a:latin typeface="Futura-Medium"/>
                <a:cs typeface="Futura-Medium"/>
              </a:rPr>
              <a:t> en </a:t>
            </a:r>
            <a:r>
              <a:rPr lang="nl-NL" sz="800" dirty="0" err="1">
                <a:latin typeface="Futura-Medium"/>
                <a:cs typeface="Futura-Medium"/>
              </a:rPr>
              <a:t>dysmetabole</a:t>
            </a:r>
            <a:r>
              <a:rPr lang="nl-NL" sz="800" dirty="0">
                <a:latin typeface="Futura-Medium"/>
                <a:cs typeface="Futura-Medium"/>
              </a:rPr>
              <a:t> syndromen</a:t>
            </a:r>
          </a:p>
          <a:p>
            <a:pPr marL="268605" marR="123189" indent="-171450" algn="just">
              <a:lnSpc>
                <a:spcPct val="100000"/>
              </a:lnSpc>
              <a:spcBef>
                <a:spcPts val="5"/>
              </a:spcBef>
              <a:buFont typeface="Arial" panose="020B0604020202020204" pitchFamily="34" charset="0"/>
              <a:buChar char="•"/>
            </a:pPr>
            <a:r>
              <a:rPr lang="nl-NL" sz="800" dirty="0">
                <a:latin typeface="Futura-Medium"/>
                <a:cs typeface="Futura-Medium"/>
              </a:rPr>
              <a:t>In combinatie met protonpompremmers om darmontsteking en </a:t>
            </a:r>
            <a:r>
              <a:rPr lang="nl-NL" sz="800" dirty="0" err="1">
                <a:latin typeface="Futura-Medium"/>
                <a:cs typeface="Futura-Medium"/>
              </a:rPr>
              <a:t>dysbiose</a:t>
            </a:r>
            <a:r>
              <a:rPr lang="nl-NL" sz="800" dirty="0">
                <a:latin typeface="Futura-Medium"/>
                <a:cs typeface="Futura-Medium"/>
              </a:rPr>
              <a:t> als gevolg van hypo/</a:t>
            </a:r>
            <a:r>
              <a:rPr lang="nl-NL" sz="800" dirty="0" err="1">
                <a:latin typeface="Futura-Medium"/>
                <a:cs typeface="Futura-Medium"/>
              </a:rPr>
              <a:t>achloridia</a:t>
            </a:r>
            <a:r>
              <a:rPr lang="nl-NL" sz="800" dirty="0">
                <a:latin typeface="Futura-Medium"/>
                <a:cs typeface="Futura-Medium"/>
              </a:rPr>
              <a:t> te voorkomen. SIBO (bacteriële overgroei in de dunne darm) komt vaak voor bij personen die langdurig PPI-therapie ondergaan.</a:t>
            </a:r>
          </a:p>
          <a:p>
            <a:pPr marL="268605" marR="123189" indent="-171450" algn="just">
              <a:lnSpc>
                <a:spcPct val="100000"/>
              </a:lnSpc>
              <a:spcBef>
                <a:spcPts val="5"/>
              </a:spcBef>
              <a:buFont typeface="Arial" panose="020B0604020202020204" pitchFamily="34" charset="0"/>
              <a:buChar char="•"/>
            </a:pPr>
            <a:r>
              <a:rPr lang="nl-NL" sz="800" dirty="0">
                <a:latin typeface="Futura-Medium"/>
                <a:cs typeface="Futura-Medium"/>
              </a:rPr>
              <a:t>Zwelling, uitzetting en buikpijn</a:t>
            </a:r>
          </a:p>
          <a:p>
            <a:pPr marL="268605" marR="123189" indent="-171450" algn="just">
              <a:lnSpc>
                <a:spcPct val="100000"/>
              </a:lnSpc>
              <a:spcBef>
                <a:spcPts val="5"/>
              </a:spcBef>
              <a:buFont typeface="Arial" panose="020B0604020202020204" pitchFamily="34" charset="0"/>
              <a:buChar char="•"/>
            </a:pPr>
            <a:r>
              <a:rPr lang="nl-NL" sz="800" dirty="0">
                <a:latin typeface="Futura-Medium"/>
                <a:cs typeface="Futura-Medium"/>
              </a:rPr>
              <a:t>Moeilijkheden met de spijsvertering en voedselintoleranties</a:t>
            </a:r>
          </a:p>
          <a:p>
            <a:pPr marL="268605" marR="123189" indent="-171450" algn="just">
              <a:lnSpc>
                <a:spcPct val="100000"/>
              </a:lnSpc>
              <a:spcBef>
                <a:spcPts val="5"/>
              </a:spcBef>
              <a:buFont typeface="Arial" panose="020B0604020202020204" pitchFamily="34" charset="0"/>
              <a:buChar char="•"/>
            </a:pPr>
            <a:r>
              <a:rPr lang="nl-NL" sz="800" dirty="0">
                <a:latin typeface="Futura-Medium"/>
                <a:cs typeface="Futura-Medium"/>
              </a:rPr>
              <a:t>Adjuvans bij de behandeling van candidiasis van het maagdarmkanaal</a:t>
            </a:r>
          </a:p>
          <a:p>
            <a:pPr marL="268605" marR="123189" indent="-171450" algn="just">
              <a:lnSpc>
                <a:spcPct val="100000"/>
              </a:lnSpc>
              <a:spcBef>
                <a:spcPts val="5"/>
              </a:spcBef>
              <a:buFont typeface="Arial" panose="020B0604020202020204" pitchFamily="34" charset="0"/>
              <a:buChar char="•"/>
            </a:pPr>
            <a:r>
              <a:rPr lang="nl-NL" sz="800" dirty="0">
                <a:latin typeface="Futura-Medium"/>
                <a:cs typeface="Futura-Medium"/>
              </a:rPr>
              <a:t>Adjuvans voor huidproblemen (dermatitis en acne)</a:t>
            </a:r>
          </a:p>
          <a:p>
            <a:pPr marL="268605" marR="123189" indent="-171450" algn="just">
              <a:lnSpc>
                <a:spcPct val="100000"/>
              </a:lnSpc>
              <a:spcBef>
                <a:spcPts val="5"/>
              </a:spcBef>
              <a:buFont typeface="Arial" panose="020B0604020202020204" pitchFamily="34" charset="0"/>
              <a:buChar char="•"/>
            </a:pPr>
            <a:r>
              <a:rPr lang="nl-NL" sz="800" dirty="0">
                <a:latin typeface="Futura-Medium"/>
                <a:cs typeface="Futura-Medium"/>
              </a:rPr>
              <a:t>Adjuvans bij de behandeling van recidiverende cystitis</a:t>
            </a:r>
          </a:p>
          <a:p>
            <a:pPr marL="268605" marR="123189" indent="-171450">
              <a:lnSpc>
                <a:spcPct val="100000"/>
              </a:lnSpc>
              <a:spcBef>
                <a:spcPts val="5"/>
              </a:spcBef>
              <a:buFont typeface="Arial" panose="020B0604020202020204" pitchFamily="34" charset="0"/>
              <a:buChar char="•"/>
            </a:pPr>
            <a:r>
              <a:rPr lang="nl-NL" sz="800" dirty="0">
                <a:latin typeface="Futura-Medium"/>
                <a:cs typeface="Futura-Medium"/>
              </a:rPr>
              <a:t>Het kan helpen het darmimmuunsysteem te versterken en de symptomen van darminfecties te verbeteren</a:t>
            </a:r>
          </a:p>
          <a:p>
            <a:pPr marL="268605" marR="123189" indent="-171450" algn="just">
              <a:lnSpc>
                <a:spcPct val="100000"/>
              </a:lnSpc>
              <a:spcBef>
                <a:spcPts val="5"/>
              </a:spcBef>
              <a:buFont typeface="Arial" panose="020B0604020202020204" pitchFamily="34" charset="0"/>
              <a:buChar char="•"/>
            </a:pPr>
            <a:r>
              <a:rPr lang="nl-NL" sz="800" dirty="0">
                <a:latin typeface="Futura-Medium"/>
                <a:cs typeface="Futura-Medium"/>
              </a:rPr>
              <a:t>Antibioticatherapie (brengt de antibioticaresistente bacteriële flora onder controle, verlaagt de virulentie en toxiciteit).</a:t>
            </a:r>
          </a:p>
          <a:p>
            <a:pPr marL="268605" marR="123189" indent="-171450" algn="just">
              <a:lnSpc>
                <a:spcPct val="100000"/>
              </a:lnSpc>
              <a:spcBef>
                <a:spcPts val="5"/>
              </a:spcBef>
              <a:buFont typeface="Arial" panose="020B0604020202020204" pitchFamily="34" charset="0"/>
              <a:buChar char="•"/>
            </a:pPr>
            <a:endParaRPr sz="800" dirty="0">
              <a:latin typeface="Futura-Medium"/>
              <a:cs typeface="Futura-Medium"/>
            </a:endParaRPr>
          </a:p>
        </p:txBody>
      </p:sp>
      <p:sp>
        <p:nvSpPr>
          <p:cNvPr id="4" name="object 4"/>
          <p:cNvSpPr txBox="1">
            <a:spLocks noGrp="1"/>
          </p:cNvSpPr>
          <p:nvPr>
            <p:ph type="title"/>
          </p:nvPr>
        </p:nvSpPr>
        <p:spPr>
          <a:xfrm>
            <a:off x="7802027" y="12700"/>
            <a:ext cx="3052171" cy="1359346"/>
          </a:xfrm>
          <a:prstGeom prst="rect">
            <a:avLst/>
          </a:prstGeom>
        </p:spPr>
        <p:txBody>
          <a:bodyPr vert="horz" wrap="square" lIns="0" tIns="76200" rIns="0" bIns="0" rtlCol="0">
            <a:spAutoFit/>
          </a:bodyPr>
          <a:lstStyle/>
          <a:p>
            <a:pPr marL="12700" marR="5080" algn="l">
              <a:lnSpc>
                <a:spcPts val="5000"/>
              </a:lnSpc>
              <a:spcBef>
                <a:spcPts val="600"/>
              </a:spcBef>
            </a:pPr>
            <a:r>
              <a:rPr spc="165" dirty="0">
                <a:solidFill>
                  <a:srgbClr val="7097C7"/>
                </a:solidFill>
                <a:latin typeface="Futura" panose="020B0602020204020303" pitchFamily="34" charset="-79"/>
                <a:cs typeface="Futura" panose="020B0602020204020303" pitchFamily="34" charset="-79"/>
              </a:rPr>
              <a:t>KOLONY  </a:t>
            </a:r>
            <a:r>
              <a:rPr spc="75" dirty="0">
                <a:solidFill>
                  <a:srgbClr val="7097C7"/>
                </a:solidFill>
                <a:latin typeface="Futura" panose="020B0602020204020303" pitchFamily="34" charset="-79"/>
                <a:cs typeface="Futura" panose="020B0602020204020303" pitchFamily="34" charset="-79"/>
              </a:rPr>
              <a:t>FORTE</a:t>
            </a:r>
            <a:endParaRPr sz="1400" spc="75" dirty="0">
              <a:solidFill>
                <a:srgbClr val="7097C7"/>
              </a:solidFill>
              <a:latin typeface="Futura" panose="020B0602020204020303" pitchFamily="34" charset="-79"/>
              <a:cs typeface="Futura" panose="020B0602020204020303" pitchFamily="34" charset="-79"/>
            </a:endParaRPr>
          </a:p>
        </p:txBody>
      </p:sp>
      <p:grpSp>
        <p:nvGrpSpPr>
          <p:cNvPr id="6" name="object 6"/>
          <p:cNvGrpSpPr/>
          <p:nvPr/>
        </p:nvGrpSpPr>
        <p:grpSpPr>
          <a:xfrm>
            <a:off x="12060004" y="0"/>
            <a:ext cx="3098165" cy="2862580"/>
            <a:chOff x="12060004" y="0"/>
            <a:chExt cx="3098165" cy="2862580"/>
          </a:xfrm>
        </p:grpSpPr>
        <p:pic>
          <p:nvPicPr>
            <p:cNvPr id="7" name="object 7"/>
            <p:cNvPicPr/>
            <p:nvPr/>
          </p:nvPicPr>
          <p:blipFill>
            <a:blip r:embed="rId2" cstate="print"/>
            <a:stretch>
              <a:fillRect/>
            </a:stretch>
          </p:blipFill>
          <p:spPr>
            <a:xfrm>
              <a:off x="12098096" y="0"/>
              <a:ext cx="3021889" cy="2785360"/>
            </a:xfrm>
            <a:prstGeom prst="rect">
              <a:avLst/>
            </a:prstGeom>
          </p:spPr>
        </p:pic>
        <p:sp>
          <p:nvSpPr>
            <p:cNvPr id="8" name="object 8"/>
            <p:cNvSpPr/>
            <p:nvPr/>
          </p:nvSpPr>
          <p:spPr>
            <a:xfrm>
              <a:off x="12098104" y="0"/>
              <a:ext cx="3021965" cy="2786380"/>
            </a:xfrm>
            <a:custGeom>
              <a:avLst/>
              <a:gdLst/>
              <a:ahLst/>
              <a:cxnLst/>
              <a:rect l="l" t="t" r="r" b="b"/>
              <a:pathLst>
                <a:path w="3021965" h="2786380">
                  <a:moveTo>
                    <a:pt x="2735059" y="2786139"/>
                  </a:moveTo>
                  <a:lnTo>
                    <a:pt x="2783169" y="2785722"/>
                  </a:lnTo>
                  <a:lnTo>
                    <a:pt x="2831079" y="2784476"/>
                  </a:lnTo>
                  <a:lnTo>
                    <a:pt x="2878780" y="2782406"/>
                  </a:lnTo>
                  <a:lnTo>
                    <a:pt x="2926267" y="2779521"/>
                  </a:lnTo>
                  <a:lnTo>
                    <a:pt x="2973533" y="2775827"/>
                  </a:lnTo>
                  <a:lnTo>
                    <a:pt x="3020571" y="2771330"/>
                  </a:lnTo>
                  <a:lnTo>
                    <a:pt x="3021882" y="2771182"/>
                  </a:lnTo>
                </a:path>
                <a:path w="3021965" h="2786380">
                  <a:moveTo>
                    <a:pt x="300" y="0"/>
                  </a:moveTo>
                  <a:lnTo>
                    <a:pt x="414" y="83507"/>
                  </a:lnTo>
                  <a:lnTo>
                    <a:pt x="1653" y="131696"/>
                  </a:lnTo>
                  <a:lnTo>
                    <a:pt x="3711" y="179676"/>
                  </a:lnTo>
                  <a:lnTo>
                    <a:pt x="6579" y="227440"/>
                  </a:lnTo>
                  <a:lnTo>
                    <a:pt x="10252" y="274982"/>
                  </a:lnTo>
                  <a:lnTo>
                    <a:pt x="14722" y="322294"/>
                  </a:lnTo>
                  <a:lnTo>
                    <a:pt x="19984" y="369370"/>
                  </a:lnTo>
                  <a:lnTo>
                    <a:pt x="26029" y="416203"/>
                  </a:lnTo>
                  <a:lnTo>
                    <a:pt x="32852" y="462786"/>
                  </a:lnTo>
                  <a:lnTo>
                    <a:pt x="40445" y="509112"/>
                  </a:lnTo>
                  <a:lnTo>
                    <a:pt x="48801" y="555174"/>
                  </a:lnTo>
                  <a:lnTo>
                    <a:pt x="57915" y="600967"/>
                  </a:lnTo>
                  <a:lnTo>
                    <a:pt x="67779" y="646482"/>
                  </a:lnTo>
                  <a:lnTo>
                    <a:pt x="78386" y="691713"/>
                  </a:lnTo>
                  <a:lnTo>
                    <a:pt x="89730" y="736653"/>
                  </a:lnTo>
                  <a:lnTo>
                    <a:pt x="101803" y="781296"/>
                  </a:lnTo>
                  <a:lnTo>
                    <a:pt x="114600" y="825634"/>
                  </a:lnTo>
                  <a:lnTo>
                    <a:pt x="128113" y="869661"/>
                  </a:lnTo>
                  <a:lnTo>
                    <a:pt x="142335" y="913370"/>
                  </a:lnTo>
                  <a:lnTo>
                    <a:pt x="157260" y="956754"/>
                  </a:lnTo>
                  <a:lnTo>
                    <a:pt x="172881" y="999806"/>
                  </a:lnTo>
                  <a:lnTo>
                    <a:pt x="189191" y="1042519"/>
                  </a:lnTo>
                  <a:lnTo>
                    <a:pt x="206183" y="1084888"/>
                  </a:lnTo>
                  <a:lnTo>
                    <a:pt x="223851" y="1126904"/>
                  </a:lnTo>
                  <a:lnTo>
                    <a:pt x="242188" y="1168561"/>
                  </a:lnTo>
                  <a:lnTo>
                    <a:pt x="261187" y="1209852"/>
                  </a:lnTo>
                  <a:lnTo>
                    <a:pt x="280841" y="1250770"/>
                  </a:lnTo>
                  <a:lnTo>
                    <a:pt x="301143" y="1291310"/>
                  </a:lnTo>
                  <a:lnTo>
                    <a:pt x="322087" y="1331462"/>
                  </a:lnTo>
                  <a:lnTo>
                    <a:pt x="343666" y="1371222"/>
                  </a:lnTo>
                  <a:lnTo>
                    <a:pt x="365873" y="1410582"/>
                  </a:lnTo>
                  <a:lnTo>
                    <a:pt x="388701" y="1449535"/>
                  </a:lnTo>
                  <a:lnTo>
                    <a:pt x="412144" y="1488075"/>
                  </a:lnTo>
                  <a:lnTo>
                    <a:pt x="436195" y="1526194"/>
                  </a:lnTo>
                  <a:lnTo>
                    <a:pt x="460847" y="1563886"/>
                  </a:lnTo>
                  <a:lnTo>
                    <a:pt x="486093" y="1601143"/>
                  </a:lnTo>
                  <a:lnTo>
                    <a:pt x="511926" y="1637960"/>
                  </a:lnTo>
                  <a:lnTo>
                    <a:pt x="538340" y="1674330"/>
                  </a:lnTo>
                  <a:lnTo>
                    <a:pt x="565328" y="1710245"/>
                  </a:lnTo>
                  <a:lnTo>
                    <a:pt x="592883" y="1745698"/>
                  </a:lnTo>
                  <a:lnTo>
                    <a:pt x="620999" y="1780684"/>
                  </a:lnTo>
                  <a:lnTo>
                    <a:pt x="649667" y="1815194"/>
                  </a:lnTo>
                  <a:lnTo>
                    <a:pt x="678883" y="1849223"/>
                  </a:lnTo>
                  <a:lnTo>
                    <a:pt x="708639" y="1882764"/>
                  </a:lnTo>
                  <a:lnTo>
                    <a:pt x="738927" y="1915808"/>
                  </a:lnTo>
                  <a:lnTo>
                    <a:pt x="769743" y="1948351"/>
                  </a:lnTo>
                  <a:lnTo>
                    <a:pt x="801077" y="1980385"/>
                  </a:lnTo>
                  <a:lnTo>
                    <a:pt x="832925" y="2011902"/>
                  </a:lnTo>
                  <a:lnTo>
                    <a:pt x="865279" y="2042897"/>
                  </a:lnTo>
                  <a:lnTo>
                    <a:pt x="898132" y="2073363"/>
                  </a:lnTo>
                  <a:lnTo>
                    <a:pt x="931478" y="2103292"/>
                  </a:lnTo>
                  <a:lnTo>
                    <a:pt x="965309" y="2132679"/>
                  </a:lnTo>
                  <a:lnTo>
                    <a:pt x="999619" y="2161515"/>
                  </a:lnTo>
                  <a:lnTo>
                    <a:pt x="1034402" y="2189794"/>
                  </a:lnTo>
                  <a:lnTo>
                    <a:pt x="1069650" y="2217510"/>
                  </a:lnTo>
                  <a:lnTo>
                    <a:pt x="1105356" y="2244656"/>
                  </a:lnTo>
                  <a:lnTo>
                    <a:pt x="1141514" y="2271224"/>
                  </a:lnTo>
                  <a:lnTo>
                    <a:pt x="1178118" y="2297208"/>
                  </a:lnTo>
                  <a:lnTo>
                    <a:pt x="1215159" y="2322601"/>
                  </a:lnTo>
                  <a:lnTo>
                    <a:pt x="1252633" y="2347397"/>
                  </a:lnTo>
                  <a:lnTo>
                    <a:pt x="1290531" y="2371588"/>
                  </a:lnTo>
                  <a:lnTo>
                    <a:pt x="1328846" y="2395168"/>
                  </a:lnTo>
                  <a:lnTo>
                    <a:pt x="1367573" y="2418130"/>
                  </a:lnTo>
                  <a:lnTo>
                    <a:pt x="1406705" y="2440466"/>
                  </a:lnTo>
                  <a:lnTo>
                    <a:pt x="1446234" y="2462171"/>
                  </a:lnTo>
                  <a:lnTo>
                    <a:pt x="1486154" y="2483238"/>
                  </a:lnTo>
                  <a:lnTo>
                    <a:pt x="1526458" y="2503659"/>
                  </a:lnTo>
                  <a:lnTo>
                    <a:pt x="1567139" y="2523427"/>
                  </a:lnTo>
                  <a:lnTo>
                    <a:pt x="1608190" y="2542537"/>
                  </a:lnTo>
                  <a:lnTo>
                    <a:pt x="1649606" y="2560981"/>
                  </a:lnTo>
                  <a:lnTo>
                    <a:pt x="1691378" y="2578752"/>
                  </a:lnTo>
                  <a:lnTo>
                    <a:pt x="1733500" y="2595843"/>
                  </a:lnTo>
                  <a:lnTo>
                    <a:pt x="1775966" y="2612249"/>
                  </a:lnTo>
                  <a:lnTo>
                    <a:pt x="1818768" y="2627961"/>
                  </a:lnTo>
                  <a:lnTo>
                    <a:pt x="1861901" y="2642973"/>
                  </a:lnTo>
                  <a:lnTo>
                    <a:pt x="1905356" y="2657278"/>
                  </a:lnTo>
                  <a:lnTo>
                    <a:pt x="1949127" y="2670870"/>
                  </a:lnTo>
                  <a:lnTo>
                    <a:pt x="1993208" y="2683741"/>
                  </a:lnTo>
                  <a:lnTo>
                    <a:pt x="2037592" y="2695885"/>
                  </a:lnTo>
                  <a:lnTo>
                    <a:pt x="2082271" y="2707295"/>
                  </a:lnTo>
                  <a:lnTo>
                    <a:pt x="2127240" y="2717964"/>
                  </a:lnTo>
                  <a:lnTo>
                    <a:pt x="2172491" y="2727886"/>
                  </a:lnTo>
                  <a:lnTo>
                    <a:pt x="2218018" y="2737053"/>
                  </a:lnTo>
                  <a:lnTo>
                    <a:pt x="2263813" y="2745458"/>
                  </a:lnTo>
                  <a:lnTo>
                    <a:pt x="2309870" y="2753096"/>
                  </a:lnTo>
                  <a:lnTo>
                    <a:pt x="2356183" y="2759958"/>
                  </a:lnTo>
                  <a:lnTo>
                    <a:pt x="2402744" y="2766038"/>
                  </a:lnTo>
                  <a:lnTo>
                    <a:pt x="2449547" y="2771330"/>
                  </a:lnTo>
                  <a:lnTo>
                    <a:pt x="2496584" y="2775827"/>
                  </a:lnTo>
                  <a:lnTo>
                    <a:pt x="2543850" y="2779521"/>
                  </a:lnTo>
                  <a:lnTo>
                    <a:pt x="2591337" y="2782406"/>
                  </a:lnTo>
                  <a:lnTo>
                    <a:pt x="2639039" y="2784476"/>
                  </a:lnTo>
                  <a:lnTo>
                    <a:pt x="2686948" y="2785722"/>
                  </a:lnTo>
                  <a:lnTo>
                    <a:pt x="2735059" y="2786139"/>
                  </a:lnTo>
                </a:path>
              </a:pathLst>
            </a:custGeom>
            <a:ln w="76200">
              <a:solidFill>
                <a:srgbClr val="C657A0"/>
              </a:solidFill>
            </a:ln>
          </p:spPr>
          <p:txBody>
            <a:bodyPr wrap="square" lIns="0" tIns="0" rIns="0" bIns="0" rtlCol="0"/>
            <a:lstStyle/>
            <a:p>
              <a:endParaRPr/>
            </a:p>
          </p:txBody>
        </p:sp>
      </p:grpSp>
      <p:sp>
        <p:nvSpPr>
          <p:cNvPr id="9" name="object 9"/>
          <p:cNvSpPr/>
          <p:nvPr/>
        </p:nvSpPr>
        <p:spPr>
          <a:xfrm>
            <a:off x="7559999" y="7320050"/>
            <a:ext cx="1101725" cy="2274570"/>
          </a:xfrm>
          <a:custGeom>
            <a:avLst/>
            <a:gdLst/>
            <a:ahLst/>
            <a:cxnLst/>
            <a:rect l="l" t="t" r="r" b="b"/>
            <a:pathLst>
              <a:path w="1101725" h="2274570">
                <a:moveTo>
                  <a:pt x="0" y="0"/>
                </a:moveTo>
                <a:lnTo>
                  <a:pt x="0" y="2274239"/>
                </a:lnTo>
                <a:lnTo>
                  <a:pt x="47763" y="2273189"/>
                </a:lnTo>
                <a:lnTo>
                  <a:pt x="95008" y="2270065"/>
                </a:lnTo>
                <a:lnTo>
                  <a:pt x="141691" y="2264912"/>
                </a:lnTo>
                <a:lnTo>
                  <a:pt x="187772" y="2257771"/>
                </a:lnTo>
                <a:lnTo>
                  <a:pt x="233209" y="2248686"/>
                </a:lnTo>
                <a:lnTo>
                  <a:pt x="277961" y="2237698"/>
                </a:lnTo>
                <a:lnTo>
                  <a:pt x="321987" y="2224851"/>
                </a:lnTo>
                <a:lnTo>
                  <a:pt x="365245" y="2210188"/>
                </a:lnTo>
                <a:lnTo>
                  <a:pt x="407694" y="2193750"/>
                </a:lnTo>
                <a:lnTo>
                  <a:pt x="449293" y="2175581"/>
                </a:lnTo>
                <a:lnTo>
                  <a:pt x="490000" y="2155723"/>
                </a:lnTo>
                <a:lnTo>
                  <a:pt x="529775" y="2134219"/>
                </a:lnTo>
                <a:lnTo>
                  <a:pt x="568575" y="2111111"/>
                </a:lnTo>
                <a:lnTo>
                  <a:pt x="606360" y="2086443"/>
                </a:lnTo>
                <a:lnTo>
                  <a:pt x="643088" y="2060257"/>
                </a:lnTo>
                <a:lnTo>
                  <a:pt x="678718" y="2032595"/>
                </a:lnTo>
                <a:lnTo>
                  <a:pt x="713208" y="2003501"/>
                </a:lnTo>
                <a:lnTo>
                  <a:pt x="746517" y="1973017"/>
                </a:lnTo>
                <a:lnTo>
                  <a:pt x="778605" y="1941185"/>
                </a:lnTo>
                <a:lnTo>
                  <a:pt x="809429" y="1908048"/>
                </a:lnTo>
                <a:lnTo>
                  <a:pt x="838948" y="1873650"/>
                </a:lnTo>
                <a:lnTo>
                  <a:pt x="867121" y="1838032"/>
                </a:lnTo>
                <a:lnTo>
                  <a:pt x="893907" y="1801237"/>
                </a:lnTo>
                <a:lnTo>
                  <a:pt x="919264" y="1763308"/>
                </a:lnTo>
                <a:lnTo>
                  <a:pt x="943151" y="1724288"/>
                </a:lnTo>
                <a:lnTo>
                  <a:pt x="965527" y="1684219"/>
                </a:lnTo>
                <a:lnTo>
                  <a:pt x="986350" y="1643144"/>
                </a:lnTo>
                <a:lnTo>
                  <a:pt x="1005579" y="1601105"/>
                </a:lnTo>
                <a:lnTo>
                  <a:pt x="1023173" y="1558146"/>
                </a:lnTo>
                <a:lnTo>
                  <a:pt x="1039091" y="1514309"/>
                </a:lnTo>
                <a:lnTo>
                  <a:pt x="1053290" y="1469636"/>
                </a:lnTo>
                <a:lnTo>
                  <a:pt x="1065731" y="1424171"/>
                </a:lnTo>
                <a:lnTo>
                  <a:pt x="1076370" y="1377955"/>
                </a:lnTo>
                <a:lnTo>
                  <a:pt x="1085168" y="1331032"/>
                </a:lnTo>
                <a:lnTo>
                  <a:pt x="1092083" y="1283444"/>
                </a:lnTo>
                <a:lnTo>
                  <a:pt x="1097073" y="1235235"/>
                </a:lnTo>
                <a:lnTo>
                  <a:pt x="1100098" y="1186445"/>
                </a:lnTo>
                <a:lnTo>
                  <a:pt x="1101115" y="1137119"/>
                </a:lnTo>
                <a:lnTo>
                  <a:pt x="1100098" y="1087793"/>
                </a:lnTo>
                <a:lnTo>
                  <a:pt x="1097073" y="1039004"/>
                </a:lnTo>
                <a:lnTo>
                  <a:pt x="1092083" y="990794"/>
                </a:lnTo>
                <a:lnTo>
                  <a:pt x="1085168" y="943207"/>
                </a:lnTo>
                <a:lnTo>
                  <a:pt x="1076370" y="896284"/>
                </a:lnTo>
                <a:lnTo>
                  <a:pt x="1065731" y="850068"/>
                </a:lnTo>
                <a:lnTo>
                  <a:pt x="1053290" y="804603"/>
                </a:lnTo>
                <a:lnTo>
                  <a:pt x="1039091" y="759930"/>
                </a:lnTo>
                <a:lnTo>
                  <a:pt x="1023173" y="716093"/>
                </a:lnTo>
                <a:lnTo>
                  <a:pt x="1005579" y="673133"/>
                </a:lnTo>
                <a:lnTo>
                  <a:pt x="986350" y="631095"/>
                </a:lnTo>
                <a:lnTo>
                  <a:pt x="965527" y="590020"/>
                </a:lnTo>
                <a:lnTo>
                  <a:pt x="943151" y="549951"/>
                </a:lnTo>
                <a:lnTo>
                  <a:pt x="919264" y="510931"/>
                </a:lnTo>
                <a:lnTo>
                  <a:pt x="893907" y="473002"/>
                </a:lnTo>
                <a:lnTo>
                  <a:pt x="867121" y="436207"/>
                </a:lnTo>
                <a:lnTo>
                  <a:pt x="838948" y="400589"/>
                </a:lnTo>
                <a:lnTo>
                  <a:pt x="809429" y="366190"/>
                </a:lnTo>
                <a:lnTo>
                  <a:pt x="778605" y="333054"/>
                </a:lnTo>
                <a:lnTo>
                  <a:pt x="746517" y="301222"/>
                </a:lnTo>
                <a:lnTo>
                  <a:pt x="713208" y="270738"/>
                </a:lnTo>
                <a:lnTo>
                  <a:pt x="678718" y="241643"/>
                </a:lnTo>
                <a:lnTo>
                  <a:pt x="643088" y="213982"/>
                </a:lnTo>
                <a:lnTo>
                  <a:pt x="606360" y="187796"/>
                </a:lnTo>
                <a:lnTo>
                  <a:pt x="568575" y="163127"/>
                </a:lnTo>
                <a:lnTo>
                  <a:pt x="529775" y="140020"/>
                </a:lnTo>
                <a:lnTo>
                  <a:pt x="490000" y="118516"/>
                </a:lnTo>
                <a:lnTo>
                  <a:pt x="449293" y="98658"/>
                </a:lnTo>
                <a:lnTo>
                  <a:pt x="407694" y="80489"/>
                </a:lnTo>
                <a:lnTo>
                  <a:pt x="365245" y="64051"/>
                </a:lnTo>
                <a:lnTo>
                  <a:pt x="321987" y="49388"/>
                </a:lnTo>
                <a:lnTo>
                  <a:pt x="277961" y="36541"/>
                </a:lnTo>
                <a:lnTo>
                  <a:pt x="233209" y="25553"/>
                </a:lnTo>
                <a:lnTo>
                  <a:pt x="187772" y="16468"/>
                </a:lnTo>
                <a:lnTo>
                  <a:pt x="141691" y="9327"/>
                </a:lnTo>
                <a:lnTo>
                  <a:pt x="95008" y="4173"/>
                </a:lnTo>
                <a:lnTo>
                  <a:pt x="47763" y="1050"/>
                </a:lnTo>
                <a:lnTo>
                  <a:pt x="0" y="0"/>
                </a:lnTo>
                <a:close/>
              </a:path>
            </a:pathLst>
          </a:custGeom>
          <a:solidFill>
            <a:srgbClr val="C7C8CA"/>
          </a:solidFill>
        </p:spPr>
        <p:txBody>
          <a:bodyPr wrap="square" lIns="0" tIns="0" rIns="0" bIns="0" rtlCol="0"/>
          <a:lstStyle/>
          <a:p>
            <a:endParaRPr/>
          </a:p>
        </p:txBody>
      </p:sp>
      <p:sp>
        <p:nvSpPr>
          <p:cNvPr id="10" name="object 10"/>
          <p:cNvSpPr txBox="1"/>
          <p:nvPr/>
        </p:nvSpPr>
        <p:spPr>
          <a:xfrm>
            <a:off x="8754004" y="7741031"/>
            <a:ext cx="1475846" cy="228268"/>
          </a:xfrm>
          <a:prstGeom prst="rect">
            <a:avLst/>
          </a:prstGeom>
        </p:spPr>
        <p:txBody>
          <a:bodyPr vert="horz" wrap="square" lIns="0" tIns="12700" rIns="0" bIns="0" rtlCol="0">
            <a:spAutoFit/>
          </a:bodyPr>
          <a:lstStyle/>
          <a:p>
            <a:pPr marL="12700">
              <a:lnSpc>
                <a:spcPct val="100000"/>
              </a:lnSpc>
              <a:spcBef>
                <a:spcPts val="100"/>
              </a:spcBef>
            </a:pPr>
            <a:r>
              <a:rPr sz="1400" b="1" dirty="0">
                <a:solidFill>
                  <a:srgbClr val="7097C7"/>
                </a:solidFill>
                <a:latin typeface="Futura"/>
                <a:cs typeface="Futura"/>
              </a:rPr>
              <a:t>I</a:t>
            </a:r>
            <a:r>
              <a:rPr sz="1400" b="1" spc="15" dirty="0">
                <a:solidFill>
                  <a:srgbClr val="7097C7"/>
                </a:solidFill>
                <a:latin typeface="Futura"/>
                <a:cs typeface="Futura"/>
              </a:rPr>
              <a:t>N</a:t>
            </a:r>
            <a:r>
              <a:rPr sz="1400" b="1" dirty="0">
                <a:solidFill>
                  <a:srgbClr val="7097C7"/>
                </a:solidFill>
                <a:latin typeface="Futura"/>
                <a:cs typeface="Futura"/>
              </a:rPr>
              <a:t>GREDIENT</a:t>
            </a:r>
            <a:r>
              <a:rPr lang="nl-NL" sz="1400" b="1" dirty="0">
                <a:solidFill>
                  <a:srgbClr val="7097C7"/>
                </a:solidFill>
                <a:latin typeface="Futura"/>
                <a:cs typeface="Futura"/>
              </a:rPr>
              <a:t>EN</a:t>
            </a:r>
            <a:endParaRPr sz="1400" dirty="0">
              <a:solidFill>
                <a:srgbClr val="7097C7"/>
              </a:solidFill>
              <a:latin typeface="Futura"/>
              <a:cs typeface="Futura"/>
            </a:endParaRPr>
          </a:p>
        </p:txBody>
      </p:sp>
      <p:sp>
        <p:nvSpPr>
          <p:cNvPr id="11" name="object 11"/>
          <p:cNvSpPr txBox="1"/>
          <p:nvPr/>
        </p:nvSpPr>
        <p:spPr>
          <a:xfrm>
            <a:off x="7913762" y="8063592"/>
            <a:ext cx="3280465" cy="1243930"/>
          </a:xfrm>
          <a:prstGeom prst="rect">
            <a:avLst/>
          </a:prstGeom>
        </p:spPr>
        <p:txBody>
          <a:bodyPr vert="horz" wrap="square" lIns="0" tIns="12700" rIns="0" bIns="0" rtlCol="0">
            <a:spAutoFit/>
          </a:bodyPr>
          <a:lstStyle/>
          <a:p>
            <a:pPr marL="12700" marR="5080" algn="just">
              <a:lnSpc>
                <a:spcPct val="100000"/>
              </a:lnSpc>
              <a:spcBef>
                <a:spcPts val="100"/>
              </a:spcBef>
            </a:pPr>
            <a:r>
              <a:rPr lang="nl-NL" sz="800" spc="-5" dirty="0" err="1">
                <a:solidFill>
                  <a:srgbClr val="231F20"/>
                </a:solidFill>
                <a:latin typeface="Futura-MediumItalic"/>
                <a:cs typeface="Futura-MediumItalic"/>
              </a:rPr>
              <a:t>Saccharomyces</a:t>
            </a:r>
            <a:r>
              <a:rPr lang="nl-NL" sz="800" spc="-5" dirty="0">
                <a:solidFill>
                  <a:srgbClr val="231F20"/>
                </a:solidFill>
                <a:latin typeface="Futura-MediumItalic"/>
                <a:cs typeface="Futura-MediumItalic"/>
              </a:rPr>
              <a:t> </a:t>
            </a:r>
            <a:r>
              <a:rPr lang="nl-NL" sz="800" spc="-5" dirty="0" err="1">
                <a:solidFill>
                  <a:srgbClr val="231F20"/>
                </a:solidFill>
                <a:latin typeface="Futura-MediumItalic"/>
                <a:cs typeface="Futura-MediumItalic"/>
              </a:rPr>
              <a:t>boulardii</a:t>
            </a:r>
            <a:r>
              <a:rPr lang="nl-NL" sz="800" spc="-5" dirty="0">
                <a:solidFill>
                  <a:srgbClr val="231F20"/>
                </a:solidFill>
                <a:latin typeface="Futura-MediumItalic"/>
                <a:cs typeface="Futura-MediumItalic"/>
              </a:rPr>
              <a:t> DBVPG 6763, mengsel van </a:t>
            </a:r>
            <a:r>
              <a:rPr lang="nl-NL" sz="800" spc="-5" dirty="0" err="1">
                <a:solidFill>
                  <a:srgbClr val="231F20"/>
                </a:solidFill>
                <a:latin typeface="Futura-MediumItalic"/>
                <a:cs typeface="Futura-MediumItalic"/>
              </a:rPr>
              <a:t>probiotische</a:t>
            </a:r>
            <a:r>
              <a:rPr lang="nl-NL" sz="800" spc="-5" dirty="0">
                <a:solidFill>
                  <a:srgbClr val="231F20"/>
                </a:solidFill>
                <a:latin typeface="Futura-MediumItalic"/>
                <a:cs typeface="Futura-MediumItalic"/>
              </a:rPr>
              <a:t> micro-organismen (L. </a:t>
            </a:r>
            <a:r>
              <a:rPr lang="nl-NL" sz="800" spc="-5" dirty="0" err="1">
                <a:solidFill>
                  <a:srgbClr val="231F20"/>
                </a:solidFill>
                <a:latin typeface="Futura-MediumItalic"/>
                <a:cs typeface="Futura-MediumItalic"/>
              </a:rPr>
              <a:t>casei</a:t>
            </a:r>
            <a:r>
              <a:rPr lang="nl-NL" sz="800" spc="-5" dirty="0">
                <a:solidFill>
                  <a:srgbClr val="231F20"/>
                </a:solidFill>
                <a:latin typeface="Futura-MediumItalic"/>
                <a:cs typeface="Futura-MediumItalic"/>
              </a:rPr>
              <a:t> SGL15, L. </a:t>
            </a:r>
            <a:r>
              <a:rPr lang="nl-NL" sz="800" spc="-5" dirty="0" err="1">
                <a:solidFill>
                  <a:srgbClr val="231F20"/>
                </a:solidFill>
                <a:latin typeface="Futura-MediumItalic"/>
                <a:cs typeface="Futura-MediumItalic"/>
              </a:rPr>
              <a:t>rhamnosus</a:t>
            </a:r>
            <a:r>
              <a:rPr lang="nl-NL" sz="800" spc="-5" dirty="0">
                <a:solidFill>
                  <a:srgbClr val="231F20"/>
                </a:solidFill>
                <a:latin typeface="Futura-MediumItalic"/>
                <a:cs typeface="Futura-MediumItalic"/>
              </a:rPr>
              <a:t> SGL06, S. </a:t>
            </a:r>
            <a:r>
              <a:rPr lang="nl-NL" sz="800" spc="-5" dirty="0" err="1">
                <a:solidFill>
                  <a:srgbClr val="231F20"/>
                </a:solidFill>
                <a:latin typeface="Futura-MediumItalic"/>
                <a:cs typeface="Futura-MediumItalic"/>
              </a:rPr>
              <a:t>faecium</a:t>
            </a:r>
            <a:r>
              <a:rPr lang="nl-NL" sz="800" spc="-5" dirty="0">
                <a:solidFill>
                  <a:srgbClr val="231F20"/>
                </a:solidFill>
                <a:latin typeface="Futura-MediumItalic"/>
                <a:cs typeface="Futura-MediumItalic"/>
              </a:rPr>
              <a:t> SGEf01, L. </a:t>
            </a:r>
            <a:r>
              <a:rPr lang="nl-NL" sz="800" spc="-5" dirty="0" err="1">
                <a:solidFill>
                  <a:srgbClr val="231F20"/>
                </a:solidFill>
                <a:latin typeface="Futura-MediumItalic"/>
                <a:cs typeface="Futura-MediumItalic"/>
              </a:rPr>
              <a:t>acidophilus</a:t>
            </a:r>
            <a:r>
              <a:rPr lang="nl-NL" sz="800" spc="-5" dirty="0">
                <a:solidFill>
                  <a:srgbClr val="231F20"/>
                </a:solidFill>
                <a:latin typeface="Futura-MediumItalic"/>
                <a:cs typeface="Futura-MediumItalic"/>
              </a:rPr>
              <a:t> SGL11, L. </a:t>
            </a:r>
            <a:r>
              <a:rPr lang="nl-NL" sz="800" spc="-5" dirty="0" err="1">
                <a:solidFill>
                  <a:srgbClr val="231F20"/>
                </a:solidFill>
                <a:latin typeface="Futura-MediumItalic"/>
                <a:cs typeface="Futura-MediumItalic"/>
              </a:rPr>
              <a:t>lactis</a:t>
            </a:r>
            <a:r>
              <a:rPr lang="nl-NL" sz="800" spc="-5" dirty="0">
                <a:solidFill>
                  <a:srgbClr val="231F20"/>
                </a:solidFill>
                <a:latin typeface="Futura-MediumItalic"/>
                <a:cs typeface="Futura-MediumItalic"/>
              </a:rPr>
              <a:t> SGLc01, B. </a:t>
            </a:r>
            <a:r>
              <a:rPr lang="nl-NL" sz="800" spc="-5" dirty="0" err="1">
                <a:solidFill>
                  <a:srgbClr val="231F20"/>
                </a:solidFill>
                <a:latin typeface="Futura-MediumItalic"/>
                <a:cs typeface="Futura-MediumItalic"/>
              </a:rPr>
              <a:t>bifidum</a:t>
            </a:r>
            <a:r>
              <a:rPr lang="nl-NL" sz="800" spc="-5" dirty="0">
                <a:solidFill>
                  <a:srgbClr val="231F20"/>
                </a:solidFill>
                <a:latin typeface="Futura-MediumItalic"/>
                <a:cs typeface="Futura-MediumItalic"/>
              </a:rPr>
              <a:t> SGB02) (bevat melkderivaten waaronder lactose); capsule (glansmiddel: </a:t>
            </a:r>
            <a:r>
              <a:rPr lang="nl-NL" sz="800" spc="-5" dirty="0" err="1">
                <a:solidFill>
                  <a:srgbClr val="231F20"/>
                </a:solidFill>
                <a:latin typeface="Futura-MediumItalic"/>
                <a:cs typeface="Futura-MediumItalic"/>
              </a:rPr>
              <a:t>hydroxy</a:t>
            </a:r>
            <a:r>
              <a:rPr lang="nl-NL" sz="800" spc="-5" dirty="0">
                <a:solidFill>
                  <a:srgbClr val="231F20"/>
                </a:solidFill>
                <a:latin typeface="Futura-MediumItalic"/>
                <a:cs typeface="Futura-MediumItalic"/>
              </a:rPr>
              <a:t>-</a:t>
            </a:r>
            <a:r>
              <a:rPr lang="nl-NL" sz="800" spc="-5" dirty="0" err="1">
                <a:solidFill>
                  <a:srgbClr val="231F20"/>
                </a:solidFill>
                <a:latin typeface="Futura-MediumItalic"/>
                <a:cs typeface="Futura-MediumItalic"/>
              </a:rPr>
              <a:t>propyl</a:t>
            </a:r>
            <a:r>
              <a:rPr lang="nl-NL" sz="800" spc="-5" dirty="0">
                <a:solidFill>
                  <a:srgbClr val="231F20"/>
                </a:solidFill>
                <a:latin typeface="Futura-MediumItalic"/>
                <a:cs typeface="Futura-MediumItalic"/>
              </a:rPr>
              <a:t>-methylcellulose), nucleotiden (</a:t>
            </a:r>
            <a:r>
              <a:rPr lang="nl-NL" sz="800" spc="-5" dirty="0" err="1">
                <a:solidFill>
                  <a:srgbClr val="231F20"/>
                </a:solidFill>
                <a:latin typeface="Futura-MediumItalic"/>
                <a:cs typeface="Futura-MediumItalic"/>
              </a:rPr>
              <a:t>guanosine</a:t>
            </a:r>
            <a:r>
              <a:rPr lang="nl-NL" sz="800" spc="-5" dirty="0">
                <a:solidFill>
                  <a:srgbClr val="231F20"/>
                </a:solidFill>
                <a:latin typeface="Futura-MediumItalic"/>
                <a:cs typeface="Futura-MediumItalic"/>
              </a:rPr>
              <a:t> 5'-monofosfaat natriumzout 40%, </a:t>
            </a:r>
            <a:r>
              <a:rPr lang="nl-NL" sz="800" spc="-5" dirty="0" err="1">
                <a:solidFill>
                  <a:srgbClr val="231F20"/>
                </a:solidFill>
                <a:latin typeface="Futura-MediumItalic"/>
                <a:cs typeface="Futura-MediumItalic"/>
              </a:rPr>
              <a:t>inosine</a:t>
            </a:r>
            <a:r>
              <a:rPr lang="nl-NL" sz="800" spc="-5" dirty="0">
                <a:solidFill>
                  <a:srgbClr val="231F20"/>
                </a:solidFill>
                <a:latin typeface="Futura-MediumItalic"/>
                <a:cs typeface="Futura-MediumItalic"/>
              </a:rPr>
              <a:t> 5'-monofosfaat natriumzout 40%, adenosine 5'-monofosfaat 20%), </a:t>
            </a:r>
            <a:r>
              <a:rPr lang="nl-NL" sz="800" spc="-5" dirty="0" err="1">
                <a:solidFill>
                  <a:srgbClr val="231F20"/>
                </a:solidFill>
                <a:latin typeface="Futura-MediumItalic"/>
                <a:cs typeface="Futura-MediumItalic"/>
              </a:rPr>
              <a:t>Lactobacillus</a:t>
            </a:r>
            <a:r>
              <a:rPr lang="nl-NL" sz="800" spc="-5" dirty="0">
                <a:solidFill>
                  <a:srgbClr val="231F20"/>
                </a:solidFill>
                <a:latin typeface="Futura-MediumItalic"/>
                <a:cs typeface="Futura-MediumItalic"/>
              </a:rPr>
              <a:t> </a:t>
            </a:r>
            <a:r>
              <a:rPr lang="nl-NL" sz="800" spc="-5" dirty="0" err="1">
                <a:solidFill>
                  <a:srgbClr val="231F20"/>
                </a:solidFill>
                <a:latin typeface="Futura-MediumItalic"/>
                <a:cs typeface="Futura-MediumItalic"/>
              </a:rPr>
              <a:t>acidophilus</a:t>
            </a:r>
            <a:r>
              <a:rPr lang="nl-NL" sz="800" spc="-5" dirty="0">
                <a:solidFill>
                  <a:srgbClr val="231F20"/>
                </a:solidFill>
                <a:latin typeface="Futura-MediumItalic"/>
                <a:cs typeface="Futura-MediumItalic"/>
              </a:rPr>
              <a:t> UALa-01TM ( NCIMB : 30333), vulstof: </a:t>
            </a:r>
            <a:r>
              <a:rPr lang="nl-NL" sz="800" spc="-5" dirty="0" err="1">
                <a:solidFill>
                  <a:srgbClr val="231F20"/>
                </a:solidFill>
                <a:latin typeface="Futura-MediumItalic"/>
                <a:cs typeface="Futura-MediumItalic"/>
              </a:rPr>
              <a:t>isomalt</a:t>
            </a:r>
            <a:r>
              <a:rPr lang="nl-NL" sz="800" spc="-5" dirty="0">
                <a:solidFill>
                  <a:srgbClr val="231F20"/>
                </a:solidFill>
                <a:latin typeface="Futura-MediumItalic"/>
                <a:cs typeface="Futura-MediumItalic"/>
              </a:rPr>
              <a:t>; Bacillus </a:t>
            </a:r>
            <a:r>
              <a:rPr lang="nl-NL" sz="800" spc="-5" dirty="0" err="1">
                <a:solidFill>
                  <a:srgbClr val="231F20"/>
                </a:solidFill>
                <a:latin typeface="Futura-MediumItalic"/>
                <a:cs typeface="Futura-MediumItalic"/>
              </a:rPr>
              <a:t>subtilis</a:t>
            </a:r>
            <a:r>
              <a:rPr lang="nl-NL" sz="800" spc="-5" dirty="0">
                <a:solidFill>
                  <a:srgbClr val="231F20"/>
                </a:solidFill>
                <a:latin typeface="Futura-MediumItalic"/>
                <a:cs typeface="Futura-MediumItalic"/>
              </a:rPr>
              <a:t> (LMG S-31763), antiklontermiddelen: magnesiumzouten van vetzuren, siliciumdioxide; Bacillus </a:t>
            </a:r>
            <a:r>
              <a:rPr lang="nl-NL" sz="800" spc="-5" dirty="0" err="1">
                <a:solidFill>
                  <a:srgbClr val="231F20"/>
                </a:solidFill>
                <a:latin typeface="Futura-MediumItalic"/>
                <a:cs typeface="Futura-MediumItalic"/>
              </a:rPr>
              <a:t>coagulans</a:t>
            </a:r>
            <a:r>
              <a:rPr lang="nl-NL" sz="800" spc="-5" dirty="0">
                <a:solidFill>
                  <a:srgbClr val="231F20"/>
                </a:solidFill>
                <a:latin typeface="Futura-MediumItalic"/>
                <a:cs typeface="Futura-MediumItalic"/>
              </a:rPr>
              <a:t> (ATCC 7050).</a:t>
            </a:r>
            <a:endParaRPr sz="800" dirty="0">
              <a:latin typeface="Futura-Medium"/>
              <a:cs typeface="Futura-Medium"/>
            </a:endParaRPr>
          </a:p>
        </p:txBody>
      </p:sp>
      <p:sp>
        <p:nvSpPr>
          <p:cNvPr id="12" name="object 12"/>
          <p:cNvSpPr/>
          <p:nvPr/>
        </p:nvSpPr>
        <p:spPr>
          <a:xfrm>
            <a:off x="10512000" y="7872638"/>
            <a:ext cx="540000" cy="0"/>
          </a:xfrm>
          <a:custGeom>
            <a:avLst/>
            <a:gdLst/>
            <a:ahLst/>
            <a:cxnLst/>
            <a:rect l="l" t="t" r="r" b="b"/>
            <a:pathLst>
              <a:path w="888365">
                <a:moveTo>
                  <a:pt x="0" y="0"/>
                </a:moveTo>
                <a:lnTo>
                  <a:pt x="887996" y="0"/>
                </a:lnTo>
              </a:path>
            </a:pathLst>
          </a:custGeom>
          <a:ln w="38100">
            <a:solidFill>
              <a:srgbClr val="7097C7"/>
            </a:solidFill>
          </a:ln>
        </p:spPr>
        <p:txBody>
          <a:bodyPr wrap="square" lIns="0" tIns="0" rIns="0" bIns="0" rtlCol="0"/>
          <a:lstStyle/>
          <a:p>
            <a:endParaRPr/>
          </a:p>
        </p:txBody>
      </p:sp>
      <p:sp>
        <p:nvSpPr>
          <p:cNvPr id="13" name="object 13"/>
          <p:cNvSpPr/>
          <p:nvPr/>
        </p:nvSpPr>
        <p:spPr>
          <a:xfrm>
            <a:off x="7879990" y="7872638"/>
            <a:ext cx="540000" cy="0"/>
          </a:xfrm>
          <a:custGeom>
            <a:avLst/>
            <a:gdLst/>
            <a:ahLst/>
            <a:cxnLst/>
            <a:rect l="l" t="t" r="r" b="b"/>
            <a:pathLst>
              <a:path w="888365">
                <a:moveTo>
                  <a:pt x="0" y="0"/>
                </a:moveTo>
                <a:lnTo>
                  <a:pt x="887996" y="0"/>
                </a:lnTo>
              </a:path>
            </a:pathLst>
          </a:custGeom>
          <a:ln w="38100">
            <a:solidFill>
              <a:srgbClr val="7097C7"/>
            </a:solidFill>
          </a:ln>
        </p:spPr>
        <p:txBody>
          <a:bodyPr wrap="square" lIns="0" tIns="0" rIns="0" bIns="0" rtlCol="0"/>
          <a:lstStyle/>
          <a:p>
            <a:endParaRPr/>
          </a:p>
        </p:txBody>
      </p:sp>
      <p:graphicFrame>
        <p:nvGraphicFramePr>
          <p:cNvPr id="14" name="object 14"/>
          <p:cNvGraphicFramePr>
            <a:graphicFrameLocks noGrp="1"/>
          </p:cNvGraphicFramePr>
          <p:nvPr>
            <p:extLst>
              <p:ext uri="{D42A27DB-BD31-4B8C-83A1-F6EECF244321}">
                <p14:modId xmlns:p14="http://schemas.microsoft.com/office/powerpoint/2010/main" val="585842256"/>
              </p:ext>
            </p:extLst>
          </p:nvPr>
        </p:nvGraphicFramePr>
        <p:xfrm>
          <a:off x="11633552" y="7731864"/>
          <a:ext cx="3025740" cy="1537335"/>
        </p:xfrm>
        <a:graphic>
          <a:graphicData uri="http://schemas.openxmlformats.org/drawingml/2006/table">
            <a:tbl>
              <a:tblPr firstRow="1" bandRow="1">
                <a:tableStyleId>{2D5ABB26-0587-4C30-8999-92F81FD0307C}</a:tableStyleId>
              </a:tblPr>
              <a:tblGrid>
                <a:gridCol w="1710822">
                  <a:extLst>
                    <a:ext uri="{9D8B030D-6E8A-4147-A177-3AD203B41FA5}">
                      <a16:colId xmlns:a16="http://schemas.microsoft.com/office/drawing/2014/main" val="20000"/>
                    </a:ext>
                  </a:extLst>
                </a:gridCol>
                <a:gridCol w="1314918">
                  <a:extLst>
                    <a:ext uri="{9D8B030D-6E8A-4147-A177-3AD203B41FA5}">
                      <a16:colId xmlns:a16="http://schemas.microsoft.com/office/drawing/2014/main" val="20001"/>
                    </a:ext>
                  </a:extLst>
                </a:gridCol>
              </a:tblGrid>
              <a:tr h="153670">
                <a:tc gridSpan="2">
                  <a:txBody>
                    <a:bodyPr/>
                    <a:lstStyle/>
                    <a:p>
                      <a:pPr marL="52705">
                        <a:lnSpc>
                          <a:spcPct val="100000"/>
                        </a:lnSpc>
                        <a:spcBef>
                          <a:spcPts val="185"/>
                        </a:spcBef>
                      </a:pPr>
                      <a:r>
                        <a:rPr lang="nl-NL" sz="700" b="1" spc="-25" dirty="0">
                          <a:solidFill>
                            <a:srgbClr val="7097C7"/>
                          </a:solidFill>
                          <a:latin typeface="Futura"/>
                          <a:cs typeface="Futura"/>
                        </a:rPr>
                        <a:t>Gemiddelde inhoud voor maximaal aanbevolen dagelijkse  dosis (2 capsules)</a:t>
                      </a:r>
                      <a:endParaRPr lang="nl-NL" sz="700" dirty="0">
                        <a:solidFill>
                          <a:srgbClr val="7097C7"/>
                        </a:solidFill>
                        <a:latin typeface="Futura"/>
                        <a:cs typeface="Futura"/>
                      </a:endParaRPr>
                    </a:p>
                  </a:txBody>
                  <a:tcPr marL="0" marR="0" marT="23495" marB="0">
                    <a:lnL w="12700" cap="flat" cmpd="sng" algn="ctr">
                      <a:solidFill>
                        <a:srgbClr val="5484BE"/>
                      </a:solidFill>
                      <a:prstDash val="solid"/>
                      <a:round/>
                      <a:headEnd type="none" w="med" len="med"/>
                      <a:tailEnd type="none" w="med" len="med"/>
                    </a:lnL>
                    <a:lnR w="12700" cap="flat" cmpd="sng" algn="ctr">
                      <a:solidFill>
                        <a:srgbClr val="5484BE"/>
                      </a:solidFill>
                      <a:prstDash val="solid"/>
                      <a:round/>
                      <a:headEnd type="none" w="med" len="med"/>
                      <a:tailEnd type="none" w="med" len="med"/>
                    </a:lnR>
                    <a:lnT w="12700" cap="flat" cmpd="sng" algn="ctr">
                      <a:solidFill>
                        <a:srgbClr val="5484BE"/>
                      </a:solidFill>
                      <a:prstDash val="solid"/>
                      <a:round/>
                      <a:headEnd type="none" w="med" len="med"/>
                      <a:tailEnd type="none" w="med" len="med"/>
                    </a:lnT>
                    <a:lnB w="12700" cap="flat" cmpd="sng" algn="ctr">
                      <a:solidFill>
                        <a:srgbClr val="5484BE"/>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a:p>
                  </a:txBody>
                  <a:tcPr marL="0" marR="0" marT="0" marB="0"/>
                </a:tc>
                <a:extLst>
                  <a:ext uri="{0D108BD9-81ED-4DB2-BD59-A6C34878D82A}">
                    <a16:rowId xmlns:a16="http://schemas.microsoft.com/office/drawing/2014/main" val="10000"/>
                  </a:ext>
                </a:extLst>
              </a:tr>
              <a:tr h="139700">
                <a:tc>
                  <a:txBody>
                    <a:bodyPr/>
                    <a:lstStyle/>
                    <a:p>
                      <a:pPr marL="38100">
                        <a:lnSpc>
                          <a:spcPts val="800"/>
                        </a:lnSpc>
                        <a:spcBef>
                          <a:spcPts val="200"/>
                        </a:spcBef>
                      </a:pPr>
                      <a:r>
                        <a:rPr sz="700" dirty="0">
                          <a:solidFill>
                            <a:srgbClr val="231F20"/>
                          </a:solidFill>
                          <a:latin typeface="Futura-Medium"/>
                          <a:cs typeface="Futura-Medium"/>
                        </a:rPr>
                        <a:t>S.</a:t>
                      </a:r>
                      <a:r>
                        <a:rPr sz="700" spc="-15" dirty="0">
                          <a:solidFill>
                            <a:srgbClr val="231F20"/>
                          </a:solidFill>
                          <a:latin typeface="Futura-Medium"/>
                          <a:cs typeface="Futura-Medium"/>
                        </a:rPr>
                        <a:t> </a:t>
                      </a:r>
                      <a:r>
                        <a:rPr sz="700" spc="-5" dirty="0">
                          <a:solidFill>
                            <a:srgbClr val="231F20"/>
                          </a:solidFill>
                          <a:latin typeface="Futura-Medium"/>
                          <a:cs typeface="Futura-Medium"/>
                        </a:rPr>
                        <a:t>boulardii</a:t>
                      </a:r>
                      <a:r>
                        <a:rPr sz="700" spc="-15" dirty="0">
                          <a:solidFill>
                            <a:srgbClr val="231F20"/>
                          </a:solidFill>
                          <a:latin typeface="Futura-Medium"/>
                          <a:cs typeface="Futura-Medium"/>
                        </a:rPr>
                        <a:t> </a:t>
                      </a:r>
                      <a:r>
                        <a:rPr sz="700" spc="-10" dirty="0">
                          <a:solidFill>
                            <a:srgbClr val="231F20"/>
                          </a:solidFill>
                          <a:latin typeface="Futura-Medium"/>
                          <a:cs typeface="Futura-Medium"/>
                        </a:rPr>
                        <a:t>DBVPG</a:t>
                      </a:r>
                      <a:r>
                        <a:rPr sz="700" spc="-20" dirty="0">
                          <a:solidFill>
                            <a:srgbClr val="231F20"/>
                          </a:solidFill>
                          <a:latin typeface="Futura-Medium"/>
                          <a:cs typeface="Futura-Medium"/>
                        </a:rPr>
                        <a:t> </a:t>
                      </a:r>
                      <a:r>
                        <a:rPr sz="700" spc="-30" dirty="0">
                          <a:solidFill>
                            <a:srgbClr val="231F20"/>
                          </a:solidFill>
                          <a:latin typeface="Futura-Medium"/>
                          <a:cs typeface="Futura-Medium"/>
                        </a:rPr>
                        <a:t>6763</a:t>
                      </a:r>
                      <a:endParaRPr sz="700">
                        <a:latin typeface="Futura-Medium"/>
                        <a:cs typeface="Futura-Medium"/>
                      </a:endParaRPr>
                    </a:p>
                  </a:txBody>
                  <a:tcPr marL="0" marR="0" marT="25400" marB="0">
                    <a:lnL w="12700" cap="flat" cmpd="sng" algn="ctr">
                      <a:solidFill>
                        <a:srgbClr val="5484BE"/>
                      </a:solidFill>
                      <a:prstDash val="solid"/>
                      <a:round/>
                      <a:headEnd type="none" w="med" len="med"/>
                      <a:tailEnd type="none" w="med" len="med"/>
                    </a:lnL>
                    <a:lnR w="12700" cap="flat" cmpd="sng" algn="ctr">
                      <a:solidFill>
                        <a:srgbClr val="5484BE"/>
                      </a:solidFill>
                      <a:prstDash val="solid"/>
                      <a:round/>
                      <a:headEnd type="none" w="med" len="med"/>
                      <a:tailEnd type="none" w="med" len="med"/>
                    </a:lnR>
                    <a:lnT w="12700" cap="flat" cmpd="sng" algn="ctr">
                      <a:solidFill>
                        <a:srgbClr val="5484BE"/>
                      </a:solidFill>
                      <a:prstDash val="solid"/>
                      <a:round/>
                      <a:headEnd type="none" w="med" len="med"/>
                      <a:tailEnd type="none" w="med" len="med"/>
                    </a:lnT>
                    <a:lnB w="12700" cap="flat" cmpd="sng" algn="ctr">
                      <a:solidFill>
                        <a:srgbClr val="5484BE"/>
                      </a:solidFill>
                      <a:prstDash val="solid"/>
                      <a:round/>
                      <a:headEnd type="none" w="med" len="med"/>
                      <a:tailEnd type="none" w="med" len="med"/>
                    </a:lnB>
                    <a:lnTlToBr w="12700" cmpd="sng">
                      <a:noFill/>
                      <a:prstDash val="solid"/>
                    </a:lnTlToBr>
                    <a:lnBlToTr w="12700" cmpd="sng">
                      <a:noFill/>
                      <a:prstDash val="solid"/>
                    </a:lnBlToTr>
                  </a:tcPr>
                </a:tc>
                <a:tc>
                  <a:txBody>
                    <a:bodyPr/>
                    <a:lstStyle/>
                    <a:p>
                      <a:pPr marR="152400" algn="r">
                        <a:lnSpc>
                          <a:spcPts val="800"/>
                        </a:lnSpc>
                        <a:spcBef>
                          <a:spcPts val="200"/>
                        </a:spcBef>
                      </a:pPr>
                      <a:r>
                        <a:rPr sz="700" spc="-30" dirty="0">
                          <a:solidFill>
                            <a:srgbClr val="231F20"/>
                          </a:solidFill>
                          <a:latin typeface="Futura-Medium"/>
                          <a:cs typeface="Futura-Medium"/>
                        </a:rPr>
                        <a:t>14</a:t>
                      </a:r>
                      <a:r>
                        <a:rPr sz="700" spc="-15" dirty="0">
                          <a:solidFill>
                            <a:srgbClr val="231F20"/>
                          </a:solidFill>
                          <a:latin typeface="Futura-Medium"/>
                          <a:cs typeface="Futura-Medium"/>
                        </a:rPr>
                        <a:t> </a:t>
                      </a:r>
                      <a:r>
                        <a:rPr sz="700" spc="-5" dirty="0">
                          <a:solidFill>
                            <a:srgbClr val="231F20"/>
                          </a:solidFill>
                          <a:latin typeface="Futura-Medium"/>
                          <a:cs typeface="Futura-Medium"/>
                        </a:rPr>
                        <a:t>mrd</a:t>
                      </a:r>
                      <a:r>
                        <a:rPr sz="700" spc="-15" dirty="0">
                          <a:solidFill>
                            <a:srgbClr val="231F20"/>
                          </a:solidFill>
                          <a:latin typeface="Futura-Medium"/>
                          <a:cs typeface="Futura-Medium"/>
                        </a:rPr>
                        <a:t> </a:t>
                      </a:r>
                      <a:r>
                        <a:rPr sz="700" dirty="0" err="1">
                          <a:solidFill>
                            <a:srgbClr val="231F20"/>
                          </a:solidFill>
                          <a:latin typeface="Futura-Medium"/>
                          <a:cs typeface="Futura-Medium"/>
                        </a:rPr>
                        <a:t>ufc</a:t>
                      </a:r>
                      <a:r>
                        <a:rPr sz="700" spc="-15" dirty="0">
                          <a:solidFill>
                            <a:srgbClr val="231F20"/>
                          </a:solidFill>
                          <a:latin typeface="Futura-Medium"/>
                          <a:cs typeface="Futura-Medium"/>
                        </a:rPr>
                        <a:t> </a:t>
                      </a:r>
                      <a:r>
                        <a:rPr lang="nl-NL" sz="700" spc="-15" dirty="0">
                          <a:solidFill>
                            <a:srgbClr val="231F20"/>
                          </a:solidFill>
                          <a:latin typeface="Futura-Medium"/>
                          <a:cs typeface="Futura-Medium"/>
                        </a:rPr>
                        <a:t>levende cellen</a:t>
                      </a:r>
                      <a:r>
                        <a:rPr sz="700" spc="-10" dirty="0">
                          <a:solidFill>
                            <a:srgbClr val="231F20"/>
                          </a:solidFill>
                          <a:latin typeface="Futura-Medium"/>
                          <a:cs typeface="Futura-Medium"/>
                        </a:rPr>
                        <a:t>*</a:t>
                      </a:r>
                      <a:endParaRPr sz="700" dirty="0">
                        <a:latin typeface="Futura-Medium"/>
                        <a:cs typeface="Futura-Medium"/>
                      </a:endParaRPr>
                    </a:p>
                  </a:txBody>
                  <a:tcPr marL="0" marR="0" marT="25400" marB="0">
                    <a:lnL w="12700" cap="flat" cmpd="sng" algn="ctr">
                      <a:solidFill>
                        <a:srgbClr val="5484BE"/>
                      </a:solidFill>
                      <a:prstDash val="solid"/>
                      <a:round/>
                      <a:headEnd type="none" w="med" len="med"/>
                      <a:tailEnd type="none" w="med" len="med"/>
                    </a:lnL>
                    <a:lnR w="12700" cap="flat" cmpd="sng" algn="ctr">
                      <a:solidFill>
                        <a:srgbClr val="5484BE"/>
                      </a:solidFill>
                      <a:prstDash val="solid"/>
                      <a:round/>
                      <a:headEnd type="none" w="med" len="med"/>
                      <a:tailEnd type="none" w="med" len="med"/>
                    </a:lnR>
                    <a:lnT w="12700" cap="flat" cmpd="sng" algn="ctr">
                      <a:solidFill>
                        <a:srgbClr val="5484BE"/>
                      </a:solidFill>
                      <a:prstDash val="solid"/>
                      <a:round/>
                      <a:headEnd type="none" w="med" len="med"/>
                      <a:tailEnd type="none" w="med" len="med"/>
                    </a:lnT>
                    <a:lnB w="12700" cap="flat" cmpd="sng" algn="ctr">
                      <a:solidFill>
                        <a:srgbClr val="5484BE"/>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32080">
                <a:tc>
                  <a:txBody>
                    <a:bodyPr/>
                    <a:lstStyle/>
                    <a:p>
                      <a:pPr marL="38100">
                        <a:lnSpc>
                          <a:spcPct val="100000"/>
                        </a:lnSpc>
                        <a:spcBef>
                          <a:spcPts val="100"/>
                        </a:spcBef>
                      </a:pPr>
                      <a:r>
                        <a:rPr sz="700" spc="-5" dirty="0">
                          <a:solidFill>
                            <a:srgbClr val="231F20"/>
                          </a:solidFill>
                          <a:latin typeface="Futura-Medium"/>
                          <a:cs typeface="Futura-Medium"/>
                        </a:rPr>
                        <a:t>L.</a:t>
                      </a:r>
                      <a:r>
                        <a:rPr sz="700" spc="-25" dirty="0">
                          <a:solidFill>
                            <a:srgbClr val="231F20"/>
                          </a:solidFill>
                          <a:latin typeface="Futura-Medium"/>
                          <a:cs typeface="Futura-Medium"/>
                        </a:rPr>
                        <a:t> </a:t>
                      </a:r>
                      <a:r>
                        <a:rPr sz="700" dirty="0">
                          <a:solidFill>
                            <a:srgbClr val="231F20"/>
                          </a:solidFill>
                          <a:latin typeface="Futura-Medium"/>
                          <a:cs typeface="Futura-Medium"/>
                        </a:rPr>
                        <a:t>acidophilus</a:t>
                      </a:r>
                      <a:r>
                        <a:rPr sz="700" spc="-20" dirty="0">
                          <a:solidFill>
                            <a:srgbClr val="231F20"/>
                          </a:solidFill>
                          <a:latin typeface="Futura-Medium"/>
                          <a:cs typeface="Futura-Medium"/>
                        </a:rPr>
                        <a:t> </a:t>
                      </a:r>
                      <a:r>
                        <a:rPr sz="700" spc="-15" dirty="0">
                          <a:solidFill>
                            <a:srgbClr val="231F20"/>
                          </a:solidFill>
                          <a:latin typeface="Futura-Medium"/>
                          <a:cs typeface="Futura-Medium"/>
                        </a:rPr>
                        <a:t>UALa-01</a:t>
                      </a:r>
                      <a:r>
                        <a:rPr sz="600" spc="-22" baseline="41666" dirty="0">
                          <a:solidFill>
                            <a:srgbClr val="231F20"/>
                          </a:solidFill>
                          <a:latin typeface="Futura-Medium"/>
                          <a:cs typeface="Futura-Medium"/>
                        </a:rPr>
                        <a:t>TM</a:t>
                      </a:r>
                      <a:endParaRPr sz="600" baseline="41666">
                        <a:latin typeface="Futura-Medium"/>
                        <a:cs typeface="Futura-Medium"/>
                      </a:endParaRPr>
                    </a:p>
                  </a:txBody>
                  <a:tcPr marL="0" marR="0" marT="12700" marB="0">
                    <a:lnL w="12700" cap="flat" cmpd="sng" algn="ctr">
                      <a:solidFill>
                        <a:srgbClr val="5484BE"/>
                      </a:solidFill>
                      <a:prstDash val="solid"/>
                      <a:round/>
                      <a:headEnd type="none" w="med" len="med"/>
                      <a:tailEnd type="none" w="med" len="med"/>
                    </a:lnL>
                    <a:lnR w="12700" cap="flat" cmpd="sng" algn="ctr">
                      <a:solidFill>
                        <a:srgbClr val="5484BE"/>
                      </a:solidFill>
                      <a:prstDash val="solid"/>
                      <a:round/>
                      <a:headEnd type="none" w="med" len="med"/>
                      <a:tailEnd type="none" w="med" len="med"/>
                    </a:lnR>
                    <a:lnT w="12700" cap="flat" cmpd="sng" algn="ctr">
                      <a:solidFill>
                        <a:srgbClr val="5484BE"/>
                      </a:solidFill>
                      <a:prstDash val="solid"/>
                      <a:round/>
                      <a:headEnd type="none" w="med" len="med"/>
                      <a:tailEnd type="none" w="med" len="med"/>
                    </a:lnT>
                    <a:lnB w="12700" cap="flat" cmpd="sng" algn="ctr">
                      <a:solidFill>
                        <a:srgbClr val="5484BE"/>
                      </a:solidFill>
                      <a:prstDash val="solid"/>
                      <a:round/>
                      <a:headEnd type="none" w="med" len="med"/>
                      <a:tailEnd type="none" w="med" len="med"/>
                    </a:lnB>
                    <a:lnTlToBr w="12700" cmpd="sng">
                      <a:noFill/>
                      <a:prstDash val="solid"/>
                    </a:lnTlToBr>
                    <a:lnBlToTr w="12700" cmpd="sng">
                      <a:noFill/>
                      <a:prstDash val="solid"/>
                    </a:lnBlToTr>
                  </a:tcPr>
                </a:tc>
                <a:tc>
                  <a:txBody>
                    <a:bodyPr/>
                    <a:lstStyle/>
                    <a:p>
                      <a:pPr marR="152400" algn="r">
                        <a:lnSpc>
                          <a:spcPct val="100000"/>
                        </a:lnSpc>
                        <a:spcBef>
                          <a:spcPts val="100"/>
                        </a:spcBef>
                      </a:pPr>
                      <a:r>
                        <a:rPr sz="700" spc="-30" dirty="0">
                          <a:solidFill>
                            <a:srgbClr val="231F20"/>
                          </a:solidFill>
                          <a:latin typeface="Futura-Medium"/>
                          <a:cs typeface="Futura-Medium"/>
                        </a:rPr>
                        <a:t>15</a:t>
                      </a:r>
                      <a:r>
                        <a:rPr sz="700" spc="-15" dirty="0">
                          <a:solidFill>
                            <a:srgbClr val="231F20"/>
                          </a:solidFill>
                          <a:latin typeface="Futura-Medium"/>
                          <a:cs typeface="Futura-Medium"/>
                        </a:rPr>
                        <a:t> </a:t>
                      </a:r>
                      <a:r>
                        <a:rPr sz="700" spc="-5" dirty="0">
                          <a:solidFill>
                            <a:srgbClr val="231F20"/>
                          </a:solidFill>
                          <a:latin typeface="Futura-Medium"/>
                          <a:cs typeface="Futura-Medium"/>
                        </a:rPr>
                        <a:t>mrd</a:t>
                      </a:r>
                      <a:r>
                        <a:rPr sz="700" spc="-15" dirty="0">
                          <a:solidFill>
                            <a:srgbClr val="231F20"/>
                          </a:solidFill>
                          <a:latin typeface="Futura-Medium"/>
                          <a:cs typeface="Futura-Medium"/>
                        </a:rPr>
                        <a:t> </a:t>
                      </a:r>
                      <a:r>
                        <a:rPr sz="700" dirty="0" err="1">
                          <a:solidFill>
                            <a:srgbClr val="231F20"/>
                          </a:solidFill>
                          <a:latin typeface="Futura-Medium"/>
                          <a:cs typeface="Futura-Medium"/>
                        </a:rPr>
                        <a:t>ufc</a:t>
                      </a:r>
                      <a:r>
                        <a:rPr sz="700" spc="-15" dirty="0">
                          <a:solidFill>
                            <a:srgbClr val="231F20"/>
                          </a:solidFill>
                          <a:latin typeface="Futura-Medium"/>
                          <a:cs typeface="Futura-Medium"/>
                        </a:rPr>
                        <a:t> </a:t>
                      </a:r>
                      <a:r>
                        <a:rPr lang="nl-NL" sz="700" spc="-15" dirty="0">
                          <a:solidFill>
                            <a:srgbClr val="231F20"/>
                          </a:solidFill>
                          <a:latin typeface="Futura-Medium"/>
                          <a:cs typeface="Futura-Medium"/>
                        </a:rPr>
                        <a:t>levende cellen</a:t>
                      </a:r>
                      <a:r>
                        <a:rPr sz="700" spc="-10" dirty="0">
                          <a:solidFill>
                            <a:srgbClr val="231F20"/>
                          </a:solidFill>
                          <a:latin typeface="Futura-Medium"/>
                          <a:cs typeface="Futura-Medium"/>
                        </a:rPr>
                        <a:t>*</a:t>
                      </a:r>
                      <a:endParaRPr sz="700" dirty="0">
                        <a:latin typeface="Futura-Medium"/>
                        <a:cs typeface="Futura-Medium"/>
                      </a:endParaRPr>
                    </a:p>
                  </a:txBody>
                  <a:tcPr marL="0" marR="0" marT="12700" marB="0">
                    <a:lnL w="12700" cap="flat" cmpd="sng" algn="ctr">
                      <a:solidFill>
                        <a:srgbClr val="5484BE"/>
                      </a:solidFill>
                      <a:prstDash val="solid"/>
                      <a:round/>
                      <a:headEnd type="none" w="med" len="med"/>
                      <a:tailEnd type="none" w="med" len="med"/>
                    </a:lnL>
                    <a:lnR w="12700" cap="flat" cmpd="sng" algn="ctr">
                      <a:solidFill>
                        <a:srgbClr val="5484BE"/>
                      </a:solidFill>
                      <a:prstDash val="solid"/>
                      <a:round/>
                      <a:headEnd type="none" w="med" len="med"/>
                      <a:tailEnd type="none" w="med" len="med"/>
                    </a:lnR>
                    <a:lnT w="12700" cap="flat" cmpd="sng" algn="ctr">
                      <a:solidFill>
                        <a:srgbClr val="5484BE"/>
                      </a:solidFill>
                      <a:prstDash val="solid"/>
                      <a:round/>
                      <a:headEnd type="none" w="med" len="med"/>
                      <a:tailEnd type="none" w="med" len="med"/>
                    </a:lnT>
                    <a:lnB w="12700" cap="flat" cmpd="sng" algn="ctr">
                      <a:solidFill>
                        <a:srgbClr val="5484BE"/>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608330">
                <a:tc>
                  <a:txBody>
                    <a:bodyPr/>
                    <a:lstStyle/>
                    <a:p>
                      <a:pPr marL="38100">
                        <a:lnSpc>
                          <a:spcPts val="819"/>
                        </a:lnSpc>
                        <a:spcBef>
                          <a:spcPts val="254"/>
                        </a:spcBef>
                      </a:pPr>
                      <a:r>
                        <a:rPr lang="nl-NL" sz="600" spc="-15" dirty="0">
                          <a:solidFill>
                            <a:srgbClr val="231F20"/>
                          </a:solidFill>
                          <a:latin typeface="Futura-Medium"/>
                          <a:cs typeface="Futura-Medium"/>
                        </a:rPr>
                        <a:t>Mix van </a:t>
                      </a:r>
                      <a:r>
                        <a:rPr lang="nl-NL" sz="600" spc="-15" dirty="0" err="1">
                          <a:solidFill>
                            <a:srgbClr val="231F20"/>
                          </a:solidFill>
                          <a:latin typeface="Futura-Medium"/>
                          <a:cs typeface="Futura-Medium"/>
                        </a:rPr>
                        <a:t>probiotische</a:t>
                      </a:r>
                      <a:r>
                        <a:rPr lang="nl-NL" sz="600" spc="-15" dirty="0">
                          <a:solidFill>
                            <a:srgbClr val="231F20"/>
                          </a:solidFill>
                          <a:latin typeface="Futura-Medium"/>
                          <a:cs typeface="Futura-Medium"/>
                        </a:rPr>
                        <a:t> micro-organismen waarvan:</a:t>
                      </a:r>
                      <a:endParaRPr sz="600" dirty="0">
                        <a:latin typeface="Futura-Medium"/>
                        <a:cs typeface="Futura-Medium"/>
                      </a:endParaRPr>
                    </a:p>
                    <a:p>
                      <a:pPr marL="106045" indent="-68580">
                        <a:lnSpc>
                          <a:spcPts val="580"/>
                        </a:lnSpc>
                        <a:buChar char="•"/>
                        <a:tabLst>
                          <a:tab pos="106680" algn="l"/>
                        </a:tabLst>
                      </a:pPr>
                      <a:r>
                        <a:rPr sz="500" spc="-5" dirty="0">
                          <a:solidFill>
                            <a:srgbClr val="231F20"/>
                          </a:solidFill>
                          <a:latin typeface="Futura-Medium"/>
                          <a:cs typeface="Futura-Medium"/>
                        </a:rPr>
                        <a:t>L.</a:t>
                      </a:r>
                      <a:r>
                        <a:rPr sz="500" spc="-35" dirty="0">
                          <a:solidFill>
                            <a:srgbClr val="231F20"/>
                          </a:solidFill>
                          <a:latin typeface="Futura-Medium"/>
                          <a:cs typeface="Futura-Medium"/>
                        </a:rPr>
                        <a:t> </a:t>
                      </a:r>
                      <a:r>
                        <a:rPr sz="500" dirty="0">
                          <a:solidFill>
                            <a:srgbClr val="231F20"/>
                          </a:solidFill>
                          <a:latin typeface="Futura-Medium"/>
                          <a:cs typeface="Futura-Medium"/>
                        </a:rPr>
                        <a:t>casei</a:t>
                      </a:r>
                      <a:r>
                        <a:rPr sz="500" spc="-30" dirty="0">
                          <a:solidFill>
                            <a:srgbClr val="231F20"/>
                          </a:solidFill>
                          <a:latin typeface="Futura-Medium"/>
                          <a:cs typeface="Futura-Medium"/>
                        </a:rPr>
                        <a:t> </a:t>
                      </a:r>
                      <a:r>
                        <a:rPr sz="500" spc="-10" dirty="0">
                          <a:solidFill>
                            <a:srgbClr val="231F20"/>
                          </a:solidFill>
                          <a:latin typeface="Futura-Medium"/>
                          <a:cs typeface="Futura-Medium"/>
                        </a:rPr>
                        <a:t>SGL15</a:t>
                      </a:r>
                      <a:endParaRPr sz="500" dirty="0">
                        <a:latin typeface="Futura-Medium"/>
                        <a:cs typeface="Futura-Medium"/>
                      </a:endParaRPr>
                    </a:p>
                    <a:p>
                      <a:pPr marL="106045" indent="-68580">
                        <a:lnSpc>
                          <a:spcPct val="100000"/>
                        </a:lnSpc>
                        <a:buChar char="•"/>
                        <a:tabLst>
                          <a:tab pos="106680" algn="l"/>
                        </a:tabLst>
                      </a:pPr>
                      <a:r>
                        <a:rPr sz="500" spc="-5" dirty="0">
                          <a:solidFill>
                            <a:srgbClr val="231F20"/>
                          </a:solidFill>
                          <a:latin typeface="Futura-Medium"/>
                          <a:cs typeface="Futura-Medium"/>
                        </a:rPr>
                        <a:t>L.</a:t>
                      </a:r>
                      <a:r>
                        <a:rPr sz="500" spc="-35" dirty="0">
                          <a:solidFill>
                            <a:srgbClr val="231F20"/>
                          </a:solidFill>
                          <a:latin typeface="Futura-Medium"/>
                          <a:cs typeface="Futura-Medium"/>
                        </a:rPr>
                        <a:t> </a:t>
                      </a:r>
                      <a:r>
                        <a:rPr sz="500" spc="-5" dirty="0">
                          <a:solidFill>
                            <a:srgbClr val="231F20"/>
                          </a:solidFill>
                          <a:latin typeface="Futura-Medium"/>
                          <a:cs typeface="Futura-Medium"/>
                        </a:rPr>
                        <a:t>rhamnosus</a:t>
                      </a:r>
                      <a:r>
                        <a:rPr sz="500" spc="-30" dirty="0">
                          <a:solidFill>
                            <a:srgbClr val="231F20"/>
                          </a:solidFill>
                          <a:latin typeface="Futura-Medium"/>
                          <a:cs typeface="Futura-Medium"/>
                        </a:rPr>
                        <a:t> </a:t>
                      </a:r>
                      <a:r>
                        <a:rPr sz="500" dirty="0">
                          <a:solidFill>
                            <a:srgbClr val="231F20"/>
                          </a:solidFill>
                          <a:latin typeface="Futura-Medium"/>
                          <a:cs typeface="Futura-Medium"/>
                        </a:rPr>
                        <a:t>SGL06</a:t>
                      </a:r>
                      <a:endParaRPr sz="500" dirty="0">
                        <a:latin typeface="Futura-Medium"/>
                        <a:cs typeface="Futura-Medium"/>
                      </a:endParaRPr>
                    </a:p>
                    <a:p>
                      <a:pPr marL="106045" indent="-68580">
                        <a:lnSpc>
                          <a:spcPct val="100000"/>
                        </a:lnSpc>
                        <a:buChar char="•"/>
                        <a:tabLst>
                          <a:tab pos="106680" algn="l"/>
                        </a:tabLst>
                      </a:pPr>
                      <a:r>
                        <a:rPr sz="500" dirty="0">
                          <a:solidFill>
                            <a:srgbClr val="231F20"/>
                          </a:solidFill>
                          <a:latin typeface="Futura-Medium"/>
                          <a:cs typeface="Futura-Medium"/>
                        </a:rPr>
                        <a:t>S.</a:t>
                      </a:r>
                      <a:r>
                        <a:rPr sz="500" spc="-25" dirty="0">
                          <a:solidFill>
                            <a:srgbClr val="231F20"/>
                          </a:solidFill>
                          <a:latin typeface="Futura-Medium"/>
                          <a:cs typeface="Futura-Medium"/>
                        </a:rPr>
                        <a:t> </a:t>
                      </a:r>
                      <a:r>
                        <a:rPr sz="500" dirty="0">
                          <a:solidFill>
                            <a:srgbClr val="231F20"/>
                          </a:solidFill>
                          <a:latin typeface="Futura-Medium"/>
                          <a:cs typeface="Futura-Medium"/>
                        </a:rPr>
                        <a:t>faecium</a:t>
                      </a:r>
                      <a:r>
                        <a:rPr sz="500" spc="-25" dirty="0">
                          <a:solidFill>
                            <a:srgbClr val="231F20"/>
                          </a:solidFill>
                          <a:latin typeface="Futura-Medium"/>
                          <a:cs typeface="Futura-Medium"/>
                        </a:rPr>
                        <a:t> </a:t>
                      </a:r>
                      <a:r>
                        <a:rPr sz="500" spc="-10" dirty="0">
                          <a:solidFill>
                            <a:srgbClr val="231F20"/>
                          </a:solidFill>
                          <a:latin typeface="Futura-Medium"/>
                          <a:cs typeface="Futura-Medium"/>
                        </a:rPr>
                        <a:t>SGEf01</a:t>
                      </a:r>
                      <a:endParaRPr sz="500" dirty="0">
                        <a:latin typeface="Futura-Medium"/>
                        <a:cs typeface="Futura-Medium"/>
                      </a:endParaRPr>
                    </a:p>
                    <a:p>
                      <a:pPr marL="106045" indent="-68580">
                        <a:lnSpc>
                          <a:spcPct val="100000"/>
                        </a:lnSpc>
                        <a:buChar char="•"/>
                        <a:tabLst>
                          <a:tab pos="106680" algn="l"/>
                        </a:tabLst>
                      </a:pPr>
                      <a:r>
                        <a:rPr sz="500" spc="-5" dirty="0">
                          <a:solidFill>
                            <a:srgbClr val="231F20"/>
                          </a:solidFill>
                          <a:latin typeface="Futura-Medium"/>
                          <a:cs typeface="Futura-Medium"/>
                        </a:rPr>
                        <a:t>L</a:t>
                      </a:r>
                      <a:r>
                        <a:rPr sz="500" dirty="0">
                          <a:solidFill>
                            <a:srgbClr val="231F20"/>
                          </a:solidFill>
                          <a:latin typeface="Futura-Medium"/>
                          <a:cs typeface="Futura-Medium"/>
                        </a:rPr>
                        <a:t>.</a:t>
                      </a:r>
                      <a:r>
                        <a:rPr sz="500" spc="-5" dirty="0">
                          <a:solidFill>
                            <a:srgbClr val="231F20"/>
                          </a:solidFill>
                          <a:latin typeface="Futura-Medium"/>
                          <a:cs typeface="Futura-Medium"/>
                        </a:rPr>
                        <a:t> </a:t>
                      </a:r>
                      <a:r>
                        <a:rPr sz="500" dirty="0">
                          <a:solidFill>
                            <a:srgbClr val="231F20"/>
                          </a:solidFill>
                          <a:latin typeface="Futura-Medium"/>
                          <a:cs typeface="Futura-Medium"/>
                        </a:rPr>
                        <a:t>acidophilus SGL</a:t>
                      </a:r>
                      <a:r>
                        <a:rPr sz="500" spc="-75" dirty="0">
                          <a:solidFill>
                            <a:srgbClr val="231F20"/>
                          </a:solidFill>
                          <a:latin typeface="Futura-Medium"/>
                          <a:cs typeface="Futura-Medium"/>
                        </a:rPr>
                        <a:t>1</a:t>
                      </a:r>
                      <a:r>
                        <a:rPr sz="500" dirty="0">
                          <a:solidFill>
                            <a:srgbClr val="231F20"/>
                          </a:solidFill>
                          <a:latin typeface="Futura-Medium"/>
                          <a:cs typeface="Futura-Medium"/>
                        </a:rPr>
                        <a:t>1</a:t>
                      </a:r>
                      <a:endParaRPr sz="500" dirty="0">
                        <a:latin typeface="Futura-Medium"/>
                        <a:cs typeface="Futura-Medium"/>
                      </a:endParaRPr>
                    </a:p>
                    <a:p>
                      <a:pPr marL="106045" indent="-68580">
                        <a:lnSpc>
                          <a:spcPct val="100000"/>
                        </a:lnSpc>
                        <a:buChar char="•"/>
                        <a:tabLst>
                          <a:tab pos="106680" algn="l"/>
                        </a:tabLst>
                      </a:pPr>
                      <a:r>
                        <a:rPr sz="500" spc="-5" dirty="0">
                          <a:solidFill>
                            <a:srgbClr val="231F20"/>
                          </a:solidFill>
                          <a:latin typeface="Futura-Medium"/>
                          <a:cs typeface="Futura-Medium"/>
                        </a:rPr>
                        <a:t>L.</a:t>
                      </a:r>
                      <a:r>
                        <a:rPr sz="500" spc="-30" dirty="0">
                          <a:solidFill>
                            <a:srgbClr val="231F20"/>
                          </a:solidFill>
                          <a:latin typeface="Futura-Medium"/>
                          <a:cs typeface="Futura-Medium"/>
                        </a:rPr>
                        <a:t> </a:t>
                      </a:r>
                      <a:r>
                        <a:rPr sz="500" dirty="0">
                          <a:solidFill>
                            <a:srgbClr val="231F20"/>
                          </a:solidFill>
                          <a:latin typeface="Futura-Medium"/>
                          <a:cs typeface="Futura-Medium"/>
                        </a:rPr>
                        <a:t>lactis</a:t>
                      </a:r>
                      <a:r>
                        <a:rPr sz="500" spc="-25" dirty="0">
                          <a:solidFill>
                            <a:srgbClr val="231F20"/>
                          </a:solidFill>
                          <a:latin typeface="Futura-Medium"/>
                          <a:cs typeface="Futura-Medium"/>
                        </a:rPr>
                        <a:t> </a:t>
                      </a:r>
                      <a:r>
                        <a:rPr sz="500" spc="-10" dirty="0">
                          <a:solidFill>
                            <a:srgbClr val="231F20"/>
                          </a:solidFill>
                          <a:latin typeface="Futura-Medium"/>
                          <a:cs typeface="Futura-Medium"/>
                        </a:rPr>
                        <a:t>SGLc01</a:t>
                      </a:r>
                      <a:endParaRPr sz="500" dirty="0">
                        <a:latin typeface="Futura-Medium"/>
                        <a:cs typeface="Futura-Medium"/>
                      </a:endParaRPr>
                    </a:p>
                    <a:p>
                      <a:pPr marL="106045" indent="-68580">
                        <a:lnSpc>
                          <a:spcPct val="100000"/>
                        </a:lnSpc>
                        <a:buChar char="•"/>
                        <a:tabLst>
                          <a:tab pos="106680" algn="l"/>
                        </a:tabLst>
                      </a:pPr>
                      <a:r>
                        <a:rPr sz="500" spc="-5" dirty="0">
                          <a:solidFill>
                            <a:srgbClr val="231F20"/>
                          </a:solidFill>
                          <a:latin typeface="Futura-Medium"/>
                          <a:cs typeface="Futura-Medium"/>
                        </a:rPr>
                        <a:t>B.</a:t>
                      </a:r>
                      <a:r>
                        <a:rPr sz="500" spc="-30" dirty="0">
                          <a:solidFill>
                            <a:srgbClr val="231F20"/>
                          </a:solidFill>
                          <a:latin typeface="Futura-Medium"/>
                          <a:cs typeface="Futura-Medium"/>
                        </a:rPr>
                        <a:t> </a:t>
                      </a:r>
                      <a:r>
                        <a:rPr sz="500" spc="-5" dirty="0">
                          <a:solidFill>
                            <a:srgbClr val="231F20"/>
                          </a:solidFill>
                          <a:latin typeface="Futura-Medium"/>
                          <a:cs typeface="Futura-Medium"/>
                        </a:rPr>
                        <a:t>bifidum</a:t>
                      </a:r>
                      <a:r>
                        <a:rPr sz="500" spc="-20" dirty="0">
                          <a:solidFill>
                            <a:srgbClr val="231F20"/>
                          </a:solidFill>
                          <a:latin typeface="Futura-Medium"/>
                          <a:cs typeface="Futura-Medium"/>
                        </a:rPr>
                        <a:t> </a:t>
                      </a:r>
                      <a:r>
                        <a:rPr sz="500" dirty="0">
                          <a:solidFill>
                            <a:srgbClr val="231F20"/>
                          </a:solidFill>
                          <a:latin typeface="Futura-Medium"/>
                          <a:cs typeface="Futura-Medium"/>
                        </a:rPr>
                        <a:t>SGB02</a:t>
                      </a:r>
                      <a:endParaRPr sz="500" dirty="0">
                        <a:latin typeface="Futura-Medium"/>
                        <a:cs typeface="Futura-Medium"/>
                      </a:endParaRPr>
                    </a:p>
                  </a:txBody>
                  <a:tcPr marL="0" marR="0" marT="32384" marB="0">
                    <a:lnL w="12700" cap="flat" cmpd="sng" algn="ctr">
                      <a:solidFill>
                        <a:srgbClr val="5484BE"/>
                      </a:solidFill>
                      <a:prstDash val="solid"/>
                      <a:round/>
                      <a:headEnd type="none" w="med" len="med"/>
                      <a:tailEnd type="none" w="med" len="med"/>
                    </a:lnL>
                    <a:lnR w="12700" cap="flat" cmpd="sng" algn="ctr">
                      <a:solidFill>
                        <a:srgbClr val="5484BE"/>
                      </a:solidFill>
                      <a:prstDash val="solid"/>
                      <a:round/>
                      <a:headEnd type="none" w="med" len="med"/>
                      <a:tailEnd type="none" w="med" len="med"/>
                    </a:lnR>
                    <a:lnT w="12700" cap="flat" cmpd="sng" algn="ctr">
                      <a:solidFill>
                        <a:srgbClr val="5484BE"/>
                      </a:solidFill>
                      <a:prstDash val="solid"/>
                      <a:round/>
                      <a:headEnd type="none" w="med" len="med"/>
                      <a:tailEnd type="none" w="med" len="med"/>
                    </a:lnT>
                    <a:lnB w="12700" cap="flat" cmpd="sng" algn="ctr">
                      <a:solidFill>
                        <a:srgbClr val="5484BE"/>
                      </a:solidFill>
                      <a:prstDash val="solid"/>
                      <a:round/>
                      <a:headEnd type="none" w="med" len="med"/>
                      <a:tailEnd type="none" w="med" len="med"/>
                    </a:lnB>
                    <a:lnTlToBr w="12700" cmpd="sng">
                      <a:noFill/>
                      <a:prstDash val="solid"/>
                    </a:lnTlToBr>
                    <a:lnBlToTr w="12700" cmpd="sng">
                      <a:noFill/>
                      <a:prstDash val="solid"/>
                    </a:lnBlToTr>
                  </a:tcPr>
                </a:tc>
                <a:tc>
                  <a:txBody>
                    <a:bodyPr/>
                    <a:lstStyle/>
                    <a:p>
                      <a:pPr marL="817880">
                        <a:lnSpc>
                          <a:spcPts val="819"/>
                        </a:lnSpc>
                        <a:spcBef>
                          <a:spcPts val="355"/>
                        </a:spcBef>
                      </a:pPr>
                      <a:r>
                        <a:rPr sz="700" spc="-65" dirty="0">
                          <a:solidFill>
                            <a:srgbClr val="231F20"/>
                          </a:solidFill>
                          <a:latin typeface="Futura-Medium"/>
                          <a:cs typeface="Futura-Medium"/>
                        </a:rPr>
                        <a:t>1</a:t>
                      </a:r>
                      <a:r>
                        <a:rPr sz="700" spc="-5" dirty="0">
                          <a:solidFill>
                            <a:srgbClr val="231F20"/>
                          </a:solidFill>
                          <a:latin typeface="Futura-Medium"/>
                          <a:cs typeface="Futura-Medium"/>
                        </a:rPr>
                        <a:t>6</a:t>
                      </a:r>
                      <a:r>
                        <a:rPr sz="700" dirty="0">
                          <a:solidFill>
                            <a:srgbClr val="231F20"/>
                          </a:solidFill>
                          <a:latin typeface="Futura-Medium"/>
                          <a:cs typeface="Futura-Medium"/>
                        </a:rPr>
                        <a:t>8 mg</a:t>
                      </a:r>
                      <a:endParaRPr lang="nl-NL" sz="700" dirty="0">
                        <a:solidFill>
                          <a:srgbClr val="231F20"/>
                        </a:solidFill>
                        <a:latin typeface="Futura-Medium"/>
                        <a:cs typeface="Futura-Medium"/>
                      </a:endParaRPr>
                    </a:p>
                    <a:p>
                      <a:pPr marL="817880">
                        <a:lnSpc>
                          <a:spcPts val="819"/>
                        </a:lnSpc>
                        <a:spcBef>
                          <a:spcPts val="355"/>
                        </a:spcBef>
                      </a:pPr>
                      <a:endParaRPr lang="nl-NL" sz="700" dirty="0">
                        <a:solidFill>
                          <a:srgbClr val="231F20"/>
                        </a:solidFill>
                        <a:latin typeface="Futura-Medium"/>
                        <a:cs typeface="Futura-Medium"/>
                      </a:endParaRPr>
                    </a:p>
                    <a:p>
                      <a:pPr marL="817880">
                        <a:lnSpc>
                          <a:spcPts val="819"/>
                        </a:lnSpc>
                        <a:spcBef>
                          <a:spcPts val="355"/>
                        </a:spcBef>
                      </a:pPr>
                      <a:endParaRPr lang="nl-NL" sz="700" dirty="0">
                        <a:solidFill>
                          <a:srgbClr val="231F20"/>
                        </a:solidFill>
                        <a:latin typeface="Futura-Medium"/>
                        <a:cs typeface="Futura-Medium"/>
                      </a:endParaRPr>
                    </a:p>
                    <a:p>
                      <a:pPr marL="817880">
                        <a:lnSpc>
                          <a:spcPts val="819"/>
                        </a:lnSpc>
                        <a:spcBef>
                          <a:spcPts val="355"/>
                        </a:spcBef>
                      </a:pPr>
                      <a:endParaRPr lang="nl-NL" sz="700" dirty="0">
                        <a:solidFill>
                          <a:srgbClr val="231F20"/>
                        </a:solidFill>
                        <a:latin typeface="Futura-Medium"/>
                        <a:cs typeface="Futura-Medium"/>
                      </a:endParaRPr>
                    </a:p>
                  </a:txBody>
                  <a:tcPr marL="0" marR="0" marT="45085" marB="0">
                    <a:lnL w="12700" cap="flat" cmpd="sng" algn="ctr">
                      <a:solidFill>
                        <a:srgbClr val="5484BE"/>
                      </a:solidFill>
                      <a:prstDash val="solid"/>
                      <a:round/>
                      <a:headEnd type="none" w="med" len="med"/>
                      <a:tailEnd type="none" w="med" len="med"/>
                    </a:lnL>
                    <a:lnR w="12700" cap="flat" cmpd="sng" algn="ctr">
                      <a:solidFill>
                        <a:srgbClr val="5484BE"/>
                      </a:solidFill>
                      <a:prstDash val="solid"/>
                      <a:round/>
                      <a:headEnd type="none" w="med" len="med"/>
                      <a:tailEnd type="none" w="med" len="med"/>
                    </a:lnR>
                    <a:lnT w="12700" cap="flat" cmpd="sng" algn="ctr">
                      <a:solidFill>
                        <a:srgbClr val="5484BE"/>
                      </a:solidFill>
                      <a:prstDash val="solid"/>
                      <a:round/>
                      <a:headEnd type="none" w="med" len="med"/>
                      <a:tailEnd type="none" w="med" len="med"/>
                    </a:lnT>
                    <a:lnB w="12700" cap="flat" cmpd="sng" algn="ctr">
                      <a:solidFill>
                        <a:srgbClr val="5484BE"/>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33985">
                <a:tc>
                  <a:txBody>
                    <a:bodyPr/>
                    <a:lstStyle/>
                    <a:p>
                      <a:pPr marL="38100">
                        <a:lnSpc>
                          <a:spcPct val="100000"/>
                        </a:lnSpc>
                        <a:spcBef>
                          <a:spcPts val="60"/>
                        </a:spcBef>
                      </a:pPr>
                      <a:r>
                        <a:rPr sz="700" spc="-5" dirty="0">
                          <a:solidFill>
                            <a:srgbClr val="231F20"/>
                          </a:solidFill>
                          <a:latin typeface="Futura-Medium"/>
                          <a:cs typeface="Futura-Medium"/>
                        </a:rPr>
                        <a:t>Nucleotidi</a:t>
                      </a:r>
                      <a:endParaRPr sz="700">
                        <a:latin typeface="Futura-Medium"/>
                        <a:cs typeface="Futura-Medium"/>
                      </a:endParaRPr>
                    </a:p>
                  </a:txBody>
                  <a:tcPr marL="0" marR="0" marT="7620" marB="0">
                    <a:lnL w="12700" cap="flat" cmpd="sng" algn="ctr">
                      <a:solidFill>
                        <a:srgbClr val="5484BE"/>
                      </a:solidFill>
                      <a:prstDash val="solid"/>
                      <a:round/>
                      <a:headEnd type="none" w="med" len="med"/>
                      <a:tailEnd type="none" w="med" len="med"/>
                    </a:lnL>
                    <a:lnR w="12700" cap="flat" cmpd="sng" algn="ctr">
                      <a:solidFill>
                        <a:srgbClr val="5484BE"/>
                      </a:solidFill>
                      <a:prstDash val="solid"/>
                      <a:round/>
                      <a:headEnd type="none" w="med" len="med"/>
                      <a:tailEnd type="none" w="med" len="med"/>
                    </a:lnR>
                    <a:lnT w="12700" cap="flat" cmpd="sng" algn="ctr">
                      <a:solidFill>
                        <a:srgbClr val="5484BE"/>
                      </a:solidFill>
                      <a:prstDash val="solid"/>
                      <a:round/>
                      <a:headEnd type="none" w="med" len="med"/>
                      <a:tailEnd type="none" w="med" len="med"/>
                    </a:lnT>
                    <a:lnB w="12700" cap="flat" cmpd="sng" algn="ctr">
                      <a:solidFill>
                        <a:srgbClr val="5484BE"/>
                      </a:solidFill>
                      <a:prstDash val="solid"/>
                      <a:round/>
                      <a:headEnd type="none" w="med" len="med"/>
                      <a:tailEnd type="none" w="med" len="med"/>
                    </a:lnB>
                    <a:lnTlToBr w="12700" cmpd="sng">
                      <a:noFill/>
                      <a:prstDash val="solid"/>
                    </a:lnTlToBr>
                    <a:lnBlToTr w="12700" cmpd="sng">
                      <a:noFill/>
                      <a:prstDash val="solid"/>
                    </a:lnBlToTr>
                  </a:tcPr>
                </a:tc>
                <a:tc>
                  <a:txBody>
                    <a:bodyPr/>
                    <a:lstStyle/>
                    <a:p>
                      <a:pPr marR="153035" algn="r">
                        <a:lnSpc>
                          <a:spcPct val="100000"/>
                        </a:lnSpc>
                        <a:spcBef>
                          <a:spcPts val="60"/>
                        </a:spcBef>
                      </a:pPr>
                      <a:r>
                        <a:rPr sz="700" spc="-45" dirty="0">
                          <a:solidFill>
                            <a:srgbClr val="231F20"/>
                          </a:solidFill>
                          <a:latin typeface="Futura-Medium"/>
                          <a:cs typeface="Futura-Medium"/>
                        </a:rPr>
                        <a:t>1</a:t>
                      </a:r>
                      <a:r>
                        <a:rPr sz="700" spc="-5" dirty="0">
                          <a:solidFill>
                            <a:srgbClr val="231F20"/>
                          </a:solidFill>
                          <a:latin typeface="Futura-Medium"/>
                          <a:cs typeface="Futura-Medium"/>
                        </a:rPr>
                        <a:t>0</a:t>
                      </a:r>
                      <a:r>
                        <a:rPr sz="700" dirty="0">
                          <a:solidFill>
                            <a:srgbClr val="231F20"/>
                          </a:solidFill>
                          <a:latin typeface="Futura-Medium"/>
                          <a:cs typeface="Futura-Medium"/>
                        </a:rPr>
                        <a:t>0 mg</a:t>
                      </a:r>
                      <a:endParaRPr sz="700">
                        <a:latin typeface="Futura-Medium"/>
                        <a:cs typeface="Futura-Medium"/>
                      </a:endParaRPr>
                    </a:p>
                  </a:txBody>
                  <a:tcPr marL="0" marR="0" marT="7620" marB="0">
                    <a:lnL w="12700" cap="flat" cmpd="sng" algn="ctr">
                      <a:solidFill>
                        <a:srgbClr val="5484BE"/>
                      </a:solidFill>
                      <a:prstDash val="solid"/>
                      <a:round/>
                      <a:headEnd type="none" w="med" len="med"/>
                      <a:tailEnd type="none" w="med" len="med"/>
                    </a:lnL>
                    <a:lnR w="12700" cap="flat" cmpd="sng" algn="ctr">
                      <a:solidFill>
                        <a:srgbClr val="5484BE"/>
                      </a:solidFill>
                      <a:prstDash val="solid"/>
                      <a:round/>
                      <a:headEnd type="none" w="med" len="med"/>
                      <a:tailEnd type="none" w="med" len="med"/>
                    </a:lnR>
                    <a:lnT w="12700" cap="flat" cmpd="sng" algn="ctr">
                      <a:solidFill>
                        <a:srgbClr val="5484BE"/>
                      </a:solidFill>
                      <a:prstDash val="solid"/>
                      <a:round/>
                      <a:headEnd type="none" w="med" len="med"/>
                      <a:tailEnd type="none" w="med" len="med"/>
                    </a:lnT>
                    <a:lnB w="12700" cap="flat" cmpd="sng" algn="ctr">
                      <a:solidFill>
                        <a:srgbClr val="5484BE"/>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30810">
                <a:tc>
                  <a:txBody>
                    <a:bodyPr/>
                    <a:lstStyle/>
                    <a:p>
                      <a:pPr marL="38100">
                        <a:lnSpc>
                          <a:spcPct val="100000"/>
                        </a:lnSpc>
                        <a:spcBef>
                          <a:spcPts val="45"/>
                        </a:spcBef>
                      </a:pPr>
                      <a:r>
                        <a:rPr sz="700" spc="-5" dirty="0">
                          <a:solidFill>
                            <a:srgbClr val="231F20"/>
                          </a:solidFill>
                          <a:latin typeface="Futura-Medium"/>
                          <a:cs typeface="Futura-Medium"/>
                        </a:rPr>
                        <a:t>Bacillu</a:t>
                      </a:r>
                      <a:r>
                        <a:rPr sz="700" dirty="0">
                          <a:solidFill>
                            <a:srgbClr val="231F20"/>
                          </a:solidFill>
                          <a:latin typeface="Futura-Medium"/>
                          <a:cs typeface="Futura-Medium"/>
                        </a:rPr>
                        <a:t>s</a:t>
                      </a:r>
                      <a:r>
                        <a:rPr sz="700" spc="-5" dirty="0">
                          <a:solidFill>
                            <a:srgbClr val="231F20"/>
                          </a:solidFill>
                          <a:latin typeface="Futura-Medium"/>
                          <a:cs typeface="Futura-Medium"/>
                        </a:rPr>
                        <a:t> </a:t>
                      </a:r>
                      <a:r>
                        <a:rPr sz="700" dirty="0">
                          <a:solidFill>
                            <a:srgbClr val="231F20"/>
                          </a:solidFill>
                          <a:latin typeface="Futura-Medium"/>
                          <a:cs typeface="Futura-Medium"/>
                        </a:rPr>
                        <a:t>subtilis</a:t>
                      </a:r>
                      <a:endParaRPr sz="700">
                        <a:latin typeface="Futura-Medium"/>
                        <a:cs typeface="Futura-Medium"/>
                      </a:endParaRPr>
                    </a:p>
                  </a:txBody>
                  <a:tcPr marL="0" marR="0" marT="5715" marB="0">
                    <a:lnL w="12700" cap="flat" cmpd="sng" algn="ctr">
                      <a:solidFill>
                        <a:srgbClr val="5484BE"/>
                      </a:solidFill>
                      <a:prstDash val="solid"/>
                      <a:round/>
                      <a:headEnd type="none" w="med" len="med"/>
                      <a:tailEnd type="none" w="med" len="med"/>
                    </a:lnL>
                    <a:lnR w="12700" cap="flat" cmpd="sng" algn="ctr">
                      <a:solidFill>
                        <a:srgbClr val="5484BE"/>
                      </a:solidFill>
                      <a:prstDash val="solid"/>
                      <a:round/>
                      <a:headEnd type="none" w="med" len="med"/>
                      <a:tailEnd type="none" w="med" len="med"/>
                    </a:lnR>
                    <a:lnT w="12700" cap="flat" cmpd="sng" algn="ctr">
                      <a:solidFill>
                        <a:srgbClr val="5484BE"/>
                      </a:solidFill>
                      <a:prstDash val="solid"/>
                      <a:round/>
                      <a:headEnd type="none" w="med" len="med"/>
                      <a:tailEnd type="none" w="med" len="med"/>
                    </a:lnT>
                    <a:lnB w="12700" cap="flat" cmpd="sng" algn="ctr">
                      <a:solidFill>
                        <a:srgbClr val="5484BE"/>
                      </a:solidFill>
                      <a:prstDash val="solid"/>
                      <a:round/>
                      <a:headEnd type="none" w="med" len="med"/>
                      <a:tailEnd type="none" w="med" len="med"/>
                    </a:lnB>
                    <a:lnTlToBr w="12700" cmpd="sng">
                      <a:noFill/>
                      <a:prstDash val="solid"/>
                    </a:lnTlToBr>
                    <a:lnBlToTr w="12700" cmpd="sng">
                      <a:noFill/>
                      <a:prstDash val="solid"/>
                    </a:lnBlToTr>
                  </a:tcPr>
                </a:tc>
                <a:tc>
                  <a:txBody>
                    <a:bodyPr/>
                    <a:lstStyle/>
                    <a:p>
                      <a:pPr marR="152400" algn="r">
                        <a:lnSpc>
                          <a:spcPct val="100000"/>
                        </a:lnSpc>
                        <a:spcBef>
                          <a:spcPts val="5"/>
                        </a:spcBef>
                      </a:pPr>
                      <a:r>
                        <a:rPr sz="700" spc="-5" dirty="0">
                          <a:solidFill>
                            <a:srgbClr val="231F20"/>
                          </a:solidFill>
                          <a:latin typeface="Futura-Medium"/>
                          <a:cs typeface="Futura-Medium"/>
                        </a:rPr>
                        <a:t>2,25</a:t>
                      </a:r>
                      <a:r>
                        <a:rPr sz="700" spc="-15" dirty="0">
                          <a:solidFill>
                            <a:srgbClr val="231F20"/>
                          </a:solidFill>
                          <a:latin typeface="Futura-Medium"/>
                          <a:cs typeface="Futura-Medium"/>
                        </a:rPr>
                        <a:t> </a:t>
                      </a:r>
                      <a:r>
                        <a:rPr sz="700" spc="-5" dirty="0" err="1">
                          <a:solidFill>
                            <a:srgbClr val="231F20"/>
                          </a:solidFill>
                          <a:latin typeface="Futura-Medium"/>
                          <a:cs typeface="Futura-Medium"/>
                        </a:rPr>
                        <a:t>mrd</a:t>
                      </a:r>
                      <a:r>
                        <a:rPr sz="700" spc="-15" dirty="0">
                          <a:solidFill>
                            <a:srgbClr val="231F20"/>
                          </a:solidFill>
                          <a:latin typeface="Futura-Medium"/>
                          <a:cs typeface="Futura-Medium"/>
                        </a:rPr>
                        <a:t> </a:t>
                      </a:r>
                      <a:r>
                        <a:rPr lang="nl-NL" sz="700" spc="-15" dirty="0">
                          <a:solidFill>
                            <a:srgbClr val="231F20"/>
                          </a:solidFill>
                          <a:latin typeface="Futura-Medium"/>
                          <a:cs typeface="Futura-Medium"/>
                        </a:rPr>
                        <a:t>van sporen</a:t>
                      </a:r>
                      <a:r>
                        <a:rPr sz="700" spc="-5" dirty="0">
                          <a:solidFill>
                            <a:srgbClr val="231F20"/>
                          </a:solidFill>
                          <a:latin typeface="Futura-Medium"/>
                          <a:cs typeface="Futura-Medium"/>
                        </a:rPr>
                        <a:t>*</a:t>
                      </a:r>
                      <a:endParaRPr sz="700" dirty="0">
                        <a:latin typeface="Futura-Medium"/>
                        <a:cs typeface="Futura-Medium"/>
                      </a:endParaRPr>
                    </a:p>
                  </a:txBody>
                  <a:tcPr marL="0" marR="0" marT="635" marB="0">
                    <a:lnL w="12700" cap="flat" cmpd="sng" algn="ctr">
                      <a:solidFill>
                        <a:srgbClr val="5484BE"/>
                      </a:solidFill>
                      <a:prstDash val="solid"/>
                      <a:round/>
                      <a:headEnd type="none" w="med" len="med"/>
                      <a:tailEnd type="none" w="med" len="med"/>
                    </a:lnL>
                    <a:lnR w="12700" cap="flat" cmpd="sng" algn="ctr">
                      <a:solidFill>
                        <a:srgbClr val="5484BE"/>
                      </a:solidFill>
                      <a:prstDash val="solid"/>
                      <a:round/>
                      <a:headEnd type="none" w="med" len="med"/>
                      <a:tailEnd type="none" w="med" len="med"/>
                    </a:lnR>
                    <a:lnT w="12700" cap="flat" cmpd="sng" algn="ctr">
                      <a:solidFill>
                        <a:srgbClr val="5484BE"/>
                      </a:solidFill>
                      <a:prstDash val="solid"/>
                      <a:round/>
                      <a:headEnd type="none" w="med" len="med"/>
                      <a:tailEnd type="none" w="med" len="med"/>
                    </a:lnT>
                    <a:lnB w="12700" cap="flat" cmpd="sng" algn="ctr">
                      <a:solidFill>
                        <a:srgbClr val="5484BE"/>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55575">
                <a:tc>
                  <a:txBody>
                    <a:bodyPr/>
                    <a:lstStyle/>
                    <a:p>
                      <a:pPr marL="38100">
                        <a:lnSpc>
                          <a:spcPct val="100000"/>
                        </a:lnSpc>
                        <a:spcBef>
                          <a:spcPts val="10"/>
                        </a:spcBef>
                      </a:pPr>
                      <a:r>
                        <a:rPr sz="700" spc="-5" dirty="0">
                          <a:solidFill>
                            <a:srgbClr val="231F20"/>
                          </a:solidFill>
                          <a:latin typeface="Futura-Medium"/>
                          <a:cs typeface="Futura-Medium"/>
                        </a:rPr>
                        <a:t>Bacillu</a:t>
                      </a:r>
                      <a:r>
                        <a:rPr sz="700" dirty="0">
                          <a:solidFill>
                            <a:srgbClr val="231F20"/>
                          </a:solidFill>
                          <a:latin typeface="Futura-Medium"/>
                          <a:cs typeface="Futura-Medium"/>
                        </a:rPr>
                        <a:t>s</a:t>
                      </a:r>
                      <a:r>
                        <a:rPr sz="700" spc="-5" dirty="0">
                          <a:solidFill>
                            <a:srgbClr val="231F20"/>
                          </a:solidFill>
                          <a:latin typeface="Futura-Medium"/>
                          <a:cs typeface="Futura-Medium"/>
                        </a:rPr>
                        <a:t> </a:t>
                      </a:r>
                      <a:r>
                        <a:rPr sz="700" dirty="0">
                          <a:solidFill>
                            <a:srgbClr val="231F20"/>
                          </a:solidFill>
                          <a:latin typeface="Futura-Medium"/>
                          <a:cs typeface="Futura-Medium"/>
                        </a:rPr>
                        <a:t>coagulans</a:t>
                      </a:r>
                      <a:endParaRPr sz="700">
                        <a:latin typeface="Futura-Medium"/>
                        <a:cs typeface="Futura-Medium"/>
                      </a:endParaRPr>
                    </a:p>
                  </a:txBody>
                  <a:tcPr marL="0" marR="0" marT="1270" marB="0">
                    <a:lnL w="12700" cap="flat" cmpd="sng" algn="ctr">
                      <a:solidFill>
                        <a:srgbClr val="5484BE"/>
                      </a:solidFill>
                      <a:prstDash val="solid"/>
                      <a:round/>
                      <a:headEnd type="none" w="med" len="med"/>
                      <a:tailEnd type="none" w="med" len="med"/>
                    </a:lnL>
                    <a:lnR w="12700" cap="flat" cmpd="sng" algn="ctr">
                      <a:solidFill>
                        <a:srgbClr val="5484BE"/>
                      </a:solidFill>
                      <a:prstDash val="solid"/>
                      <a:round/>
                      <a:headEnd type="none" w="med" len="med"/>
                      <a:tailEnd type="none" w="med" len="med"/>
                    </a:lnR>
                    <a:lnT w="12700" cap="flat" cmpd="sng" algn="ctr">
                      <a:solidFill>
                        <a:srgbClr val="5484BE"/>
                      </a:solidFill>
                      <a:prstDash val="solid"/>
                      <a:round/>
                      <a:headEnd type="none" w="med" len="med"/>
                      <a:tailEnd type="none" w="med" len="med"/>
                    </a:lnT>
                    <a:lnB w="12700" cap="flat" cmpd="sng" algn="ctr">
                      <a:solidFill>
                        <a:srgbClr val="5484BE"/>
                      </a:solidFill>
                      <a:prstDash val="solid"/>
                      <a:round/>
                      <a:headEnd type="none" w="med" len="med"/>
                      <a:tailEnd type="none" w="med" len="med"/>
                    </a:lnB>
                    <a:lnTlToBr w="12700" cmpd="sng">
                      <a:noFill/>
                      <a:prstDash val="solid"/>
                    </a:lnTlToBr>
                    <a:lnBlToTr w="12700" cmpd="sng">
                      <a:noFill/>
                      <a:prstDash val="solid"/>
                    </a:lnBlToTr>
                  </a:tcPr>
                </a:tc>
                <a:tc>
                  <a:txBody>
                    <a:bodyPr/>
                    <a:lstStyle/>
                    <a:p>
                      <a:pPr marR="152400" algn="r">
                        <a:lnSpc>
                          <a:spcPts val="810"/>
                        </a:lnSpc>
                      </a:pPr>
                      <a:r>
                        <a:rPr sz="700" spc="-5" dirty="0">
                          <a:solidFill>
                            <a:srgbClr val="231F20"/>
                          </a:solidFill>
                          <a:latin typeface="Futura-Medium"/>
                          <a:cs typeface="Futura-Medium"/>
                        </a:rPr>
                        <a:t>0,25</a:t>
                      </a:r>
                      <a:r>
                        <a:rPr sz="700" spc="-15" dirty="0">
                          <a:solidFill>
                            <a:srgbClr val="231F20"/>
                          </a:solidFill>
                          <a:latin typeface="Futura-Medium"/>
                          <a:cs typeface="Futura-Medium"/>
                        </a:rPr>
                        <a:t> </a:t>
                      </a:r>
                      <a:r>
                        <a:rPr sz="700" spc="-5" dirty="0">
                          <a:solidFill>
                            <a:srgbClr val="231F20"/>
                          </a:solidFill>
                          <a:latin typeface="Futura-Medium"/>
                          <a:cs typeface="Futura-Medium"/>
                        </a:rPr>
                        <a:t>mrd</a:t>
                      </a:r>
                      <a:r>
                        <a:rPr sz="700" spc="-15" dirty="0">
                          <a:solidFill>
                            <a:srgbClr val="231F20"/>
                          </a:solidFill>
                          <a:latin typeface="Futura-Medium"/>
                          <a:cs typeface="Futura-Medium"/>
                        </a:rPr>
                        <a:t> </a:t>
                      </a:r>
                      <a:r>
                        <a:rPr sz="700" dirty="0" err="1">
                          <a:solidFill>
                            <a:srgbClr val="231F20"/>
                          </a:solidFill>
                          <a:latin typeface="Futura-Medium"/>
                          <a:cs typeface="Futura-Medium"/>
                        </a:rPr>
                        <a:t>ufc</a:t>
                      </a:r>
                      <a:r>
                        <a:rPr sz="700" spc="-15" dirty="0">
                          <a:solidFill>
                            <a:srgbClr val="231F20"/>
                          </a:solidFill>
                          <a:latin typeface="Futura-Medium"/>
                          <a:cs typeface="Futura-Medium"/>
                        </a:rPr>
                        <a:t> </a:t>
                      </a:r>
                      <a:r>
                        <a:rPr lang="nl-NL" sz="700" spc="-15" dirty="0">
                          <a:solidFill>
                            <a:srgbClr val="231F20"/>
                          </a:solidFill>
                          <a:latin typeface="Futura-Medium"/>
                          <a:cs typeface="Futura-Medium"/>
                        </a:rPr>
                        <a:t>van sporen</a:t>
                      </a:r>
                      <a:r>
                        <a:rPr sz="700" spc="-5" dirty="0">
                          <a:solidFill>
                            <a:srgbClr val="231F20"/>
                          </a:solidFill>
                          <a:latin typeface="Futura-Medium"/>
                          <a:cs typeface="Futura-Medium"/>
                        </a:rPr>
                        <a:t>*</a:t>
                      </a:r>
                      <a:endParaRPr sz="700" dirty="0">
                        <a:latin typeface="Futura-Medium"/>
                        <a:cs typeface="Futura-Medium"/>
                      </a:endParaRPr>
                    </a:p>
                  </a:txBody>
                  <a:tcPr marL="0" marR="0" marT="0" marB="0">
                    <a:lnL w="12700" cap="flat" cmpd="sng" algn="ctr">
                      <a:solidFill>
                        <a:srgbClr val="5484BE"/>
                      </a:solidFill>
                      <a:prstDash val="solid"/>
                      <a:round/>
                      <a:headEnd type="none" w="med" len="med"/>
                      <a:tailEnd type="none" w="med" len="med"/>
                    </a:lnL>
                    <a:lnR w="12700" cap="flat" cmpd="sng" algn="ctr">
                      <a:solidFill>
                        <a:srgbClr val="5484BE"/>
                      </a:solidFill>
                      <a:prstDash val="solid"/>
                      <a:round/>
                      <a:headEnd type="none" w="med" len="med"/>
                      <a:tailEnd type="none" w="med" len="med"/>
                    </a:lnR>
                    <a:lnT w="12700" cap="flat" cmpd="sng" algn="ctr">
                      <a:solidFill>
                        <a:srgbClr val="5484BE"/>
                      </a:solidFill>
                      <a:prstDash val="solid"/>
                      <a:round/>
                      <a:headEnd type="none" w="med" len="med"/>
                      <a:tailEnd type="none" w="med" len="med"/>
                    </a:lnT>
                    <a:lnB w="12700" cap="flat" cmpd="sng" algn="ctr">
                      <a:solidFill>
                        <a:srgbClr val="5484BE"/>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
        <p:nvSpPr>
          <p:cNvPr id="15" name="object 15"/>
          <p:cNvSpPr txBox="1"/>
          <p:nvPr/>
        </p:nvSpPr>
        <p:spPr>
          <a:xfrm>
            <a:off x="11696395" y="9340954"/>
            <a:ext cx="2191055" cy="120546"/>
          </a:xfrm>
          <a:prstGeom prst="rect">
            <a:avLst/>
          </a:prstGeom>
        </p:spPr>
        <p:txBody>
          <a:bodyPr vert="horz" wrap="square" lIns="0" tIns="12700" rIns="0" bIns="0" rtlCol="0">
            <a:spAutoFit/>
          </a:bodyPr>
          <a:lstStyle/>
          <a:p>
            <a:pPr marL="12700">
              <a:lnSpc>
                <a:spcPct val="100000"/>
              </a:lnSpc>
              <a:spcBef>
                <a:spcPts val="100"/>
              </a:spcBef>
            </a:pPr>
            <a:r>
              <a:rPr lang="nl-NL" sz="700" spc="-5" dirty="0">
                <a:solidFill>
                  <a:srgbClr val="231F20"/>
                </a:solidFill>
                <a:latin typeface="Futura-Medium"/>
                <a:cs typeface="Futura-Medium"/>
              </a:rPr>
              <a:t>* </a:t>
            </a:r>
            <a:r>
              <a:rPr lang="nl-NL" sz="700" spc="-5" dirty="0" err="1">
                <a:solidFill>
                  <a:srgbClr val="231F20"/>
                </a:solidFill>
                <a:latin typeface="Futura-Medium"/>
                <a:cs typeface="Futura-Medium"/>
              </a:rPr>
              <a:t>mrd</a:t>
            </a:r>
            <a:r>
              <a:rPr lang="nl-NL" sz="700" spc="-5" dirty="0">
                <a:solidFill>
                  <a:srgbClr val="231F20"/>
                </a:solidFill>
                <a:latin typeface="Futura-Medium"/>
                <a:cs typeface="Futura-Medium"/>
              </a:rPr>
              <a:t> </a:t>
            </a:r>
            <a:r>
              <a:rPr lang="nl-NL" sz="700" spc="-5" dirty="0" err="1">
                <a:solidFill>
                  <a:srgbClr val="231F20"/>
                </a:solidFill>
                <a:latin typeface="Futura-Medium"/>
                <a:cs typeface="Futura-Medium"/>
              </a:rPr>
              <a:t>cfu</a:t>
            </a:r>
            <a:r>
              <a:rPr lang="nl-NL" sz="700" spc="-5" dirty="0">
                <a:solidFill>
                  <a:srgbClr val="231F20"/>
                </a:solidFill>
                <a:latin typeface="Futura-Medium"/>
                <a:cs typeface="Futura-Medium"/>
              </a:rPr>
              <a:t> = miljarden eenheden die kolonies vormen</a:t>
            </a:r>
            <a:endParaRPr sz="700" dirty="0">
              <a:latin typeface="Futura-Medium"/>
              <a:cs typeface="Futura-Medium"/>
            </a:endParaRPr>
          </a:p>
        </p:txBody>
      </p:sp>
      <p:sp>
        <p:nvSpPr>
          <p:cNvPr id="16" name="object 16"/>
          <p:cNvSpPr txBox="1"/>
          <p:nvPr/>
        </p:nvSpPr>
        <p:spPr>
          <a:xfrm>
            <a:off x="10094357" y="9548277"/>
            <a:ext cx="2442111" cy="228268"/>
          </a:xfrm>
          <a:prstGeom prst="rect">
            <a:avLst/>
          </a:prstGeom>
        </p:spPr>
        <p:txBody>
          <a:bodyPr vert="horz" wrap="square" lIns="0" tIns="12700" rIns="0" bIns="0" rtlCol="0">
            <a:spAutoFit/>
          </a:bodyPr>
          <a:lstStyle/>
          <a:p>
            <a:pPr marL="12700">
              <a:lnSpc>
                <a:spcPct val="100000"/>
              </a:lnSpc>
              <a:spcBef>
                <a:spcPts val="100"/>
              </a:spcBef>
            </a:pPr>
            <a:r>
              <a:rPr lang="nl-NL" sz="1400" b="1" dirty="0">
                <a:solidFill>
                  <a:srgbClr val="7097C7"/>
                </a:solidFill>
                <a:latin typeface="Futura"/>
                <a:cs typeface="Futura"/>
              </a:rPr>
              <a:t>GEBRUIKSAANWIJZIJNG</a:t>
            </a:r>
            <a:endParaRPr sz="1400" dirty="0">
              <a:solidFill>
                <a:srgbClr val="7097C7"/>
              </a:solidFill>
              <a:latin typeface="Futura"/>
              <a:cs typeface="Futura"/>
            </a:endParaRPr>
          </a:p>
        </p:txBody>
      </p:sp>
      <p:sp>
        <p:nvSpPr>
          <p:cNvPr id="17" name="object 17"/>
          <p:cNvSpPr txBox="1"/>
          <p:nvPr/>
        </p:nvSpPr>
        <p:spPr>
          <a:xfrm>
            <a:off x="7865041" y="9939020"/>
            <a:ext cx="6875780" cy="513080"/>
          </a:xfrm>
          <a:prstGeom prst="rect">
            <a:avLst/>
          </a:prstGeom>
        </p:spPr>
        <p:txBody>
          <a:bodyPr vert="horz" wrap="square" lIns="0" tIns="12700" rIns="0" bIns="0" rtlCol="0">
            <a:spAutoFit/>
          </a:bodyPr>
          <a:lstStyle/>
          <a:p>
            <a:pPr marL="12700" marR="5080" algn="just">
              <a:lnSpc>
                <a:spcPct val="100000"/>
              </a:lnSpc>
              <a:spcBef>
                <a:spcPts val="100"/>
              </a:spcBef>
            </a:pPr>
            <a:r>
              <a:rPr lang="nl-NL" sz="800" spc="-5" dirty="0">
                <a:solidFill>
                  <a:srgbClr val="231F20"/>
                </a:solidFill>
                <a:latin typeface="Futura-Medium"/>
                <a:cs typeface="Futura-Medium"/>
              </a:rPr>
              <a:t>1-2 capsules per dag in te slikken met een glas water. In geval van gelijktijdige toediening van antibiotische therapieën, neem </a:t>
            </a:r>
            <a:r>
              <a:rPr lang="nl-NL" sz="800" spc="-5" dirty="0" err="1">
                <a:solidFill>
                  <a:srgbClr val="231F20"/>
                </a:solidFill>
                <a:latin typeface="Futura-Medium"/>
                <a:cs typeface="Futura-Medium"/>
              </a:rPr>
              <a:t>Kolony</a:t>
            </a:r>
            <a:r>
              <a:rPr lang="nl-NL" sz="800" spc="-5" dirty="0">
                <a:solidFill>
                  <a:srgbClr val="231F20"/>
                </a:solidFill>
                <a:latin typeface="Futura-Medium"/>
                <a:cs typeface="Futura-Medium"/>
              </a:rPr>
              <a:t> Forte ten minste 3 uur na het antibioticum in. Niet gebruiken in geval van gistallergie of tijdens lokale of systemische antischimmeltherapie, vanwege het schimmelkarakter van S. </a:t>
            </a:r>
            <a:r>
              <a:rPr lang="nl-NL" sz="800" spc="-5" dirty="0" err="1">
                <a:solidFill>
                  <a:srgbClr val="231F20"/>
                </a:solidFill>
                <a:latin typeface="Futura-Medium"/>
                <a:cs typeface="Futura-Medium"/>
              </a:rPr>
              <a:t>boulardii</a:t>
            </a:r>
            <a:r>
              <a:rPr lang="nl-NL" sz="800" spc="-5" dirty="0">
                <a:solidFill>
                  <a:srgbClr val="231F20"/>
                </a:solidFill>
                <a:latin typeface="Futura-Medium"/>
                <a:cs typeface="Futura-Medium"/>
              </a:rPr>
              <a:t>. Bewaren op een koele en droge plaats, uit de buurt van licht, bij een temperatuur van maximaal 25 ° C. Bewaring in de koelkast helpt de micro-organismen beter te bewaren.</a:t>
            </a:r>
            <a:endParaRPr sz="800" dirty="0">
              <a:latin typeface="Futura-Medium"/>
              <a:cs typeface="Futura-Medium"/>
            </a:endParaRPr>
          </a:p>
        </p:txBody>
      </p:sp>
      <p:sp>
        <p:nvSpPr>
          <p:cNvPr id="18" name="object 18"/>
          <p:cNvSpPr/>
          <p:nvPr/>
        </p:nvSpPr>
        <p:spPr>
          <a:xfrm>
            <a:off x="12708000" y="9662411"/>
            <a:ext cx="1980000" cy="0"/>
          </a:xfrm>
          <a:custGeom>
            <a:avLst/>
            <a:gdLst/>
            <a:ahLst/>
            <a:cxnLst/>
            <a:rect l="l" t="t" r="r" b="b"/>
            <a:pathLst>
              <a:path w="2626359">
                <a:moveTo>
                  <a:pt x="0" y="0"/>
                </a:moveTo>
                <a:lnTo>
                  <a:pt x="2626194" y="0"/>
                </a:lnTo>
              </a:path>
            </a:pathLst>
          </a:custGeom>
          <a:ln w="38100">
            <a:solidFill>
              <a:srgbClr val="7097C7"/>
            </a:solidFill>
          </a:ln>
        </p:spPr>
        <p:txBody>
          <a:bodyPr wrap="square" lIns="0" tIns="0" rIns="0" bIns="0" rtlCol="0"/>
          <a:lstStyle/>
          <a:p>
            <a:endParaRPr/>
          </a:p>
        </p:txBody>
      </p:sp>
      <p:sp>
        <p:nvSpPr>
          <p:cNvPr id="19" name="object 19"/>
          <p:cNvSpPr/>
          <p:nvPr/>
        </p:nvSpPr>
        <p:spPr>
          <a:xfrm>
            <a:off x="7866000" y="9670971"/>
            <a:ext cx="1980000" cy="0"/>
          </a:xfrm>
          <a:custGeom>
            <a:avLst/>
            <a:gdLst/>
            <a:ahLst/>
            <a:cxnLst/>
            <a:rect l="l" t="t" r="r" b="b"/>
            <a:pathLst>
              <a:path w="2663190">
                <a:moveTo>
                  <a:pt x="0" y="0"/>
                </a:moveTo>
                <a:lnTo>
                  <a:pt x="2662986" y="0"/>
                </a:lnTo>
              </a:path>
            </a:pathLst>
          </a:custGeom>
          <a:ln w="38100">
            <a:solidFill>
              <a:srgbClr val="7097C7"/>
            </a:solidFill>
          </a:ln>
        </p:spPr>
        <p:txBody>
          <a:bodyPr wrap="square" lIns="0" tIns="0" rIns="0" bIns="0" rtlCol="0"/>
          <a:lstStyle/>
          <a:p>
            <a:endParaRPr/>
          </a:p>
        </p:txBody>
      </p:sp>
      <p:grpSp>
        <p:nvGrpSpPr>
          <p:cNvPr id="61" name="Groep 60">
            <a:extLst>
              <a:ext uri="{FF2B5EF4-FFF2-40B4-BE49-F238E27FC236}">
                <a16:creationId xmlns:a16="http://schemas.microsoft.com/office/drawing/2014/main" id="{D554706C-3C37-5247-B11C-EAA481B2F495}"/>
              </a:ext>
            </a:extLst>
          </p:cNvPr>
          <p:cNvGrpSpPr/>
          <p:nvPr/>
        </p:nvGrpSpPr>
        <p:grpSpPr>
          <a:xfrm>
            <a:off x="14497050" y="4031615"/>
            <a:ext cx="324485" cy="324485"/>
            <a:chOff x="14248765" y="4036194"/>
            <a:chExt cx="324485" cy="324485"/>
          </a:xfrm>
        </p:grpSpPr>
        <p:sp>
          <p:nvSpPr>
            <p:cNvPr id="20" name="object 20"/>
            <p:cNvSpPr/>
            <p:nvPr/>
          </p:nvSpPr>
          <p:spPr>
            <a:xfrm>
              <a:off x="14248765" y="4036194"/>
              <a:ext cx="324485" cy="324485"/>
            </a:xfrm>
            <a:custGeom>
              <a:avLst/>
              <a:gdLst/>
              <a:ahLst/>
              <a:cxnLst/>
              <a:rect l="l" t="t" r="r" b="b"/>
              <a:pathLst>
                <a:path w="324484" h="324485">
                  <a:moveTo>
                    <a:pt x="0" y="162166"/>
                  </a:moveTo>
                  <a:lnTo>
                    <a:pt x="5792" y="119056"/>
                  </a:lnTo>
                  <a:lnTo>
                    <a:pt x="22140" y="80318"/>
                  </a:lnTo>
                  <a:lnTo>
                    <a:pt x="47497" y="47497"/>
                  </a:lnTo>
                  <a:lnTo>
                    <a:pt x="80318" y="22140"/>
                  </a:lnTo>
                  <a:lnTo>
                    <a:pt x="119056" y="5792"/>
                  </a:lnTo>
                  <a:lnTo>
                    <a:pt x="162166" y="0"/>
                  </a:lnTo>
                  <a:lnTo>
                    <a:pt x="205281" y="5792"/>
                  </a:lnTo>
                  <a:lnTo>
                    <a:pt x="244022" y="22140"/>
                  </a:lnTo>
                  <a:lnTo>
                    <a:pt x="276845" y="47497"/>
                  </a:lnTo>
                  <a:lnTo>
                    <a:pt x="302204" y="80318"/>
                  </a:lnTo>
                  <a:lnTo>
                    <a:pt x="318552" y="119056"/>
                  </a:lnTo>
                  <a:lnTo>
                    <a:pt x="324345" y="162166"/>
                  </a:lnTo>
                  <a:lnTo>
                    <a:pt x="318552" y="205275"/>
                  </a:lnTo>
                  <a:lnTo>
                    <a:pt x="302204" y="244014"/>
                  </a:lnTo>
                  <a:lnTo>
                    <a:pt x="276845" y="276834"/>
                  </a:lnTo>
                  <a:lnTo>
                    <a:pt x="244022" y="302191"/>
                  </a:lnTo>
                  <a:lnTo>
                    <a:pt x="205281" y="318539"/>
                  </a:lnTo>
                  <a:lnTo>
                    <a:pt x="162166" y="324332"/>
                  </a:lnTo>
                  <a:lnTo>
                    <a:pt x="119056" y="318539"/>
                  </a:lnTo>
                  <a:lnTo>
                    <a:pt x="80318" y="302191"/>
                  </a:lnTo>
                  <a:lnTo>
                    <a:pt x="47498" y="276834"/>
                  </a:lnTo>
                  <a:lnTo>
                    <a:pt x="22140" y="244014"/>
                  </a:lnTo>
                  <a:lnTo>
                    <a:pt x="5792" y="205275"/>
                  </a:lnTo>
                  <a:lnTo>
                    <a:pt x="0" y="162166"/>
                  </a:lnTo>
                  <a:close/>
                </a:path>
              </a:pathLst>
            </a:custGeom>
            <a:ln w="10528">
              <a:solidFill>
                <a:srgbClr val="231F20"/>
              </a:solidFill>
            </a:ln>
          </p:spPr>
          <p:txBody>
            <a:bodyPr wrap="square" lIns="0" tIns="0" rIns="0" bIns="0" rtlCol="0"/>
            <a:lstStyle/>
            <a:p>
              <a:endParaRPr/>
            </a:p>
          </p:txBody>
        </p:sp>
        <p:sp>
          <p:nvSpPr>
            <p:cNvPr id="21" name="object 21"/>
            <p:cNvSpPr txBox="1"/>
            <p:nvPr/>
          </p:nvSpPr>
          <p:spPr>
            <a:xfrm rot="6300000">
              <a:off x="14258613" y="4136782"/>
              <a:ext cx="76361" cy="58419"/>
            </a:xfrm>
            <a:prstGeom prst="rect">
              <a:avLst/>
            </a:prstGeom>
          </p:spPr>
          <p:txBody>
            <a:bodyPr vert="horz" wrap="square" lIns="0" tIns="0" rIns="0" bIns="0" rtlCol="0">
              <a:spAutoFit/>
            </a:bodyPr>
            <a:lstStyle/>
            <a:p>
              <a:pPr>
                <a:lnSpc>
                  <a:spcPts val="459"/>
                </a:lnSpc>
              </a:pPr>
              <a:r>
                <a:rPr sz="450" spc="15" dirty="0">
                  <a:solidFill>
                    <a:srgbClr val="231F20"/>
                  </a:solidFill>
                  <a:latin typeface="Arial"/>
                  <a:cs typeface="Arial"/>
                </a:rPr>
                <a:t>G</a:t>
              </a:r>
              <a:endParaRPr sz="450">
                <a:latin typeface="Arial"/>
                <a:cs typeface="Arial"/>
              </a:endParaRPr>
            </a:p>
          </p:txBody>
        </p:sp>
        <p:sp>
          <p:nvSpPr>
            <p:cNvPr id="22" name="object 22"/>
            <p:cNvSpPr txBox="1"/>
            <p:nvPr/>
          </p:nvSpPr>
          <p:spPr>
            <a:xfrm rot="4980000">
              <a:off x="14258147" y="4182384"/>
              <a:ext cx="70473" cy="59055"/>
            </a:xfrm>
            <a:prstGeom prst="rect">
              <a:avLst/>
            </a:prstGeom>
          </p:spPr>
          <p:txBody>
            <a:bodyPr vert="horz" wrap="square" lIns="0" tIns="0" rIns="0" bIns="0" rtlCol="0">
              <a:spAutoFit/>
            </a:bodyPr>
            <a:lstStyle/>
            <a:p>
              <a:pPr>
                <a:lnSpc>
                  <a:spcPts val="465"/>
                </a:lnSpc>
              </a:pPr>
              <a:r>
                <a:rPr sz="450" spc="40" dirty="0">
                  <a:solidFill>
                    <a:srgbClr val="231F20"/>
                  </a:solidFill>
                  <a:latin typeface="Arial"/>
                  <a:cs typeface="Arial"/>
                </a:rPr>
                <a:t>L</a:t>
              </a:r>
              <a:endParaRPr sz="450">
                <a:latin typeface="Arial"/>
                <a:cs typeface="Arial"/>
              </a:endParaRPr>
            </a:p>
          </p:txBody>
        </p:sp>
        <p:sp>
          <p:nvSpPr>
            <p:cNvPr id="23" name="object 23"/>
            <p:cNvSpPr txBox="1"/>
            <p:nvPr/>
          </p:nvSpPr>
          <p:spPr>
            <a:xfrm rot="3660000">
              <a:off x="14268815" y="4224842"/>
              <a:ext cx="75575" cy="58419"/>
            </a:xfrm>
            <a:prstGeom prst="rect">
              <a:avLst/>
            </a:prstGeom>
          </p:spPr>
          <p:txBody>
            <a:bodyPr vert="horz" wrap="square" lIns="0" tIns="0" rIns="0" bIns="0" rtlCol="0">
              <a:spAutoFit/>
            </a:bodyPr>
            <a:lstStyle/>
            <a:p>
              <a:pPr>
                <a:lnSpc>
                  <a:spcPts val="459"/>
                </a:lnSpc>
              </a:pPr>
              <a:r>
                <a:rPr sz="450" spc="30" dirty="0">
                  <a:solidFill>
                    <a:srgbClr val="231F20"/>
                  </a:solidFill>
                  <a:latin typeface="Arial"/>
                  <a:cs typeface="Arial"/>
                </a:rPr>
                <a:t>U</a:t>
              </a:r>
              <a:endParaRPr sz="450">
                <a:latin typeface="Arial"/>
                <a:cs typeface="Arial"/>
              </a:endParaRPr>
            </a:p>
          </p:txBody>
        </p:sp>
        <p:sp>
          <p:nvSpPr>
            <p:cNvPr id="24" name="object 24"/>
            <p:cNvSpPr txBox="1"/>
            <p:nvPr/>
          </p:nvSpPr>
          <p:spPr>
            <a:xfrm rot="2280000">
              <a:off x="14301302" y="4261078"/>
              <a:ext cx="71856" cy="58419"/>
            </a:xfrm>
            <a:prstGeom prst="rect">
              <a:avLst/>
            </a:prstGeom>
          </p:spPr>
          <p:txBody>
            <a:bodyPr vert="horz" wrap="square" lIns="0" tIns="0" rIns="0" bIns="0" rtlCol="0">
              <a:spAutoFit/>
            </a:bodyPr>
            <a:lstStyle/>
            <a:p>
              <a:pPr>
                <a:lnSpc>
                  <a:spcPts val="459"/>
                </a:lnSpc>
              </a:pPr>
              <a:r>
                <a:rPr sz="450" spc="25" dirty="0">
                  <a:solidFill>
                    <a:srgbClr val="231F20"/>
                  </a:solidFill>
                  <a:latin typeface="Arial"/>
                  <a:cs typeface="Arial"/>
                </a:rPr>
                <a:t>T</a:t>
              </a:r>
              <a:endParaRPr sz="450">
                <a:latin typeface="Arial"/>
                <a:cs typeface="Arial"/>
              </a:endParaRPr>
            </a:p>
          </p:txBody>
        </p:sp>
        <p:sp>
          <p:nvSpPr>
            <p:cNvPr id="25" name="object 25"/>
            <p:cNvSpPr txBox="1"/>
            <p:nvPr/>
          </p:nvSpPr>
          <p:spPr>
            <a:xfrm rot="900000">
              <a:off x="14343035" y="4282619"/>
              <a:ext cx="72570" cy="58419"/>
            </a:xfrm>
            <a:prstGeom prst="rect">
              <a:avLst/>
            </a:prstGeom>
          </p:spPr>
          <p:txBody>
            <a:bodyPr vert="horz" wrap="square" lIns="0" tIns="0" rIns="0" bIns="0" rtlCol="0">
              <a:spAutoFit/>
            </a:bodyPr>
            <a:lstStyle/>
            <a:p>
              <a:pPr>
                <a:lnSpc>
                  <a:spcPts val="459"/>
                </a:lnSpc>
              </a:pPr>
              <a:r>
                <a:rPr sz="450" spc="10" dirty="0">
                  <a:solidFill>
                    <a:srgbClr val="231F20"/>
                  </a:solidFill>
                  <a:latin typeface="Arial"/>
                  <a:cs typeface="Arial"/>
                </a:rPr>
                <a:t>E</a:t>
              </a:r>
              <a:endParaRPr sz="450">
                <a:latin typeface="Arial"/>
                <a:cs typeface="Arial"/>
              </a:endParaRPr>
            </a:p>
          </p:txBody>
        </p:sp>
        <p:sp>
          <p:nvSpPr>
            <p:cNvPr id="26" name="object 26"/>
            <p:cNvSpPr txBox="1"/>
            <p:nvPr/>
          </p:nvSpPr>
          <p:spPr>
            <a:xfrm rot="21180000">
              <a:off x="14388506" y="4285613"/>
              <a:ext cx="76758" cy="59055"/>
            </a:xfrm>
            <a:prstGeom prst="rect">
              <a:avLst/>
            </a:prstGeom>
          </p:spPr>
          <p:txBody>
            <a:bodyPr vert="horz" wrap="square" lIns="0" tIns="0" rIns="0" bIns="0" rtlCol="0">
              <a:spAutoFit/>
            </a:bodyPr>
            <a:lstStyle/>
            <a:p>
              <a:pPr>
                <a:lnSpc>
                  <a:spcPts val="465"/>
                </a:lnSpc>
              </a:pPr>
              <a:r>
                <a:rPr sz="450" spc="45" dirty="0">
                  <a:solidFill>
                    <a:srgbClr val="231F20"/>
                  </a:solidFill>
                  <a:latin typeface="Arial"/>
                  <a:cs typeface="Arial"/>
                </a:rPr>
                <a:t>N</a:t>
              </a:r>
              <a:endParaRPr sz="450">
                <a:latin typeface="Arial"/>
                <a:cs typeface="Arial"/>
              </a:endParaRPr>
            </a:p>
          </p:txBody>
        </p:sp>
        <p:sp>
          <p:nvSpPr>
            <p:cNvPr id="27" name="object 27"/>
            <p:cNvSpPr txBox="1"/>
            <p:nvPr/>
          </p:nvSpPr>
          <p:spPr>
            <a:xfrm rot="19140000">
              <a:off x="14453463" y="4256999"/>
              <a:ext cx="71856" cy="59055"/>
            </a:xfrm>
            <a:prstGeom prst="rect">
              <a:avLst/>
            </a:prstGeom>
          </p:spPr>
          <p:txBody>
            <a:bodyPr vert="horz" wrap="square" lIns="0" tIns="0" rIns="0" bIns="0" rtlCol="0">
              <a:spAutoFit/>
            </a:bodyPr>
            <a:lstStyle/>
            <a:p>
              <a:pPr>
                <a:lnSpc>
                  <a:spcPts val="465"/>
                </a:lnSpc>
              </a:pPr>
              <a:r>
                <a:rPr sz="450" spc="30" dirty="0">
                  <a:solidFill>
                    <a:srgbClr val="231F20"/>
                  </a:solidFill>
                  <a:latin typeface="Arial"/>
                  <a:cs typeface="Arial"/>
                </a:rPr>
                <a:t>F</a:t>
              </a:r>
              <a:endParaRPr sz="450">
                <a:latin typeface="Arial"/>
                <a:cs typeface="Arial"/>
              </a:endParaRPr>
            </a:p>
          </p:txBody>
        </p:sp>
        <p:sp>
          <p:nvSpPr>
            <p:cNvPr id="28" name="object 28"/>
            <p:cNvSpPr txBox="1"/>
            <p:nvPr/>
          </p:nvSpPr>
          <p:spPr>
            <a:xfrm rot="17820000">
              <a:off x="14479945" y="4221014"/>
              <a:ext cx="74044" cy="59055"/>
            </a:xfrm>
            <a:prstGeom prst="rect">
              <a:avLst/>
            </a:prstGeom>
          </p:spPr>
          <p:txBody>
            <a:bodyPr vert="horz" wrap="square" lIns="0" tIns="0" rIns="0" bIns="0" rtlCol="0">
              <a:spAutoFit/>
            </a:bodyPr>
            <a:lstStyle/>
            <a:p>
              <a:pPr>
                <a:lnSpc>
                  <a:spcPts val="465"/>
                </a:lnSpc>
              </a:pPr>
              <a:r>
                <a:rPr sz="450" spc="10" dirty="0">
                  <a:solidFill>
                    <a:srgbClr val="231F20"/>
                  </a:solidFill>
                  <a:latin typeface="Arial"/>
                  <a:cs typeface="Arial"/>
                </a:rPr>
                <a:t>R</a:t>
              </a:r>
              <a:endParaRPr sz="450">
                <a:latin typeface="Arial"/>
                <a:cs typeface="Arial"/>
              </a:endParaRPr>
            </a:p>
          </p:txBody>
        </p:sp>
        <p:sp>
          <p:nvSpPr>
            <p:cNvPr id="29" name="object 29"/>
            <p:cNvSpPr txBox="1"/>
            <p:nvPr/>
          </p:nvSpPr>
          <p:spPr>
            <a:xfrm rot="16500000">
              <a:off x="14492838" y="4176859"/>
              <a:ext cx="72570" cy="59055"/>
            </a:xfrm>
            <a:prstGeom prst="rect">
              <a:avLst/>
            </a:prstGeom>
          </p:spPr>
          <p:txBody>
            <a:bodyPr vert="horz" wrap="square" lIns="0" tIns="0" rIns="0" bIns="0" rtlCol="0">
              <a:spAutoFit/>
            </a:bodyPr>
            <a:lstStyle/>
            <a:p>
              <a:pPr>
                <a:lnSpc>
                  <a:spcPts val="465"/>
                </a:lnSpc>
              </a:pPr>
              <a:r>
                <a:rPr sz="450" spc="10" dirty="0">
                  <a:solidFill>
                    <a:srgbClr val="231F20"/>
                  </a:solidFill>
                  <a:latin typeface="Arial"/>
                  <a:cs typeface="Arial"/>
                </a:rPr>
                <a:t>E</a:t>
              </a:r>
              <a:endParaRPr sz="450">
                <a:latin typeface="Arial"/>
                <a:cs typeface="Arial"/>
              </a:endParaRPr>
            </a:p>
          </p:txBody>
        </p:sp>
        <p:sp>
          <p:nvSpPr>
            <p:cNvPr id="30" name="object 30"/>
            <p:cNvSpPr txBox="1"/>
            <p:nvPr/>
          </p:nvSpPr>
          <p:spPr>
            <a:xfrm rot="15180000">
              <a:off x="14487902" y="4133143"/>
              <a:ext cx="72211" cy="59055"/>
            </a:xfrm>
            <a:prstGeom prst="rect">
              <a:avLst/>
            </a:prstGeom>
          </p:spPr>
          <p:txBody>
            <a:bodyPr vert="horz" wrap="square" lIns="0" tIns="0" rIns="0" bIns="0" rtlCol="0">
              <a:spAutoFit/>
            </a:bodyPr>
            <a:lstStyle/>
            <a:p>
              <a:pPr>
                <a:lnSpc>
                  <a:spcPts val="465"/>
                </a:lnSpc>
              </a:pPr>
              <a:r>
                <a:rPr sz="450" spc="10" dirty="0">
                  <a:solidFill>
                    <a:srgbClr val="231F20"/>
                  </a:solidFill>
                  <a:latin typeface="Arial"/>
                  <a:cs typeface="Arial"/>
                </a:rPr>
                <a:t>E</a:t>
              </a:r>
              <a:endParaRPr sz="450">
                <a:latin typeface="Arial"/>
                <a:cs typeface="Arial"/>
              </a:endParaRPr>
            </a:p>
          </p:txBody>
        </p:sp>
        <p:pic>
          <p:nvPicPr>
            <p:cNvPr id="31" name="object 31"/>
            <p:cNvPicPr/>
            <p:nvPr/>
          </p:nvPicPr>
          <p:blipFill>
            <a:blip r:embed="rId3" cstate="print"/>
            <a:stretch>
              <a:fillRect/>
            </a:stretch>
          </p:blipFill>
          <p:spPr>
            <a:xfrm>
              <a:off x="14359689" y="4061131"/>
              <a:ext cx="104927" cy="206758"/>
            </a:xfrm>
            <a:prstGeom prst="rect">
              <a:avLst/>
            </a:prstGeom>
          </p:spPr>
        </p:pic>
      </p:grpSp>
      <p:sp>
        <p:nvSpPr>
          <p:cNvPr id="39" name="object 39"/>
          <p:cNvSpPr/>
          <p:nvPr/>
        </p:nvSpPr>
        <p:spPr>
          <a:xfrm>
            <a:off x="396002" y="8430397"/>
            <a:ext cx="2550160" cy="855980"/>
          </a:xfrm>
          <a:custGeom>
            <a:avLst/>
            <a:gdLst/>
            <a:ahLst/>
            <a:cxnLst/>
            <a:rect l="l" t="t" r="r" b="b"/>
            <a:pathLst>
              <a:path w="2550160" h="855979">
                <a:moveTo>
                  <a:pt x="2369642" y="0"/>
                </a:moveTo>
                <a:lnTo>
                  <a:pt x="179997" y="0"/>
                </a:lnTo>
                <a:lnTo>
                  <a:pt x="132144" y="6430"/>
                </a:lnTo>
                <a:lnTo>
                  <a:pt x="89146" y="24576"/>
                </a:lnTo>
                <a:lnTo>
                  <a:pt x="52717" y="52722"/>
                </a:lnTo>
                <a:lnTo>
                  <a:pt x="24573" y="89152"/>
                </a:lnTo>
                <a:lnTo>
                  <a:pt x="6429" y="132149"/>
                </a:lnTo>
                <a:lnTo>
                  <a:pt x="0" y="179997"/>
                </a:lnTo>
                <a:lnTo>
                  <a:pt x="0" y="675843"/>
                </a:lnTo>
                <a:lnTo>
                  <a:pt x="6429" y="723696"/>
                </a:lnTo>
                <a:lnTo>
                  <a:pt x="24573" y="766697"/>
                </a:lnTo>
                <a:lnTo>
                  <a:pt x="52717" y="803128"/>
                </a:lnTo>
                <a:lnTo>
                  <a:pt x="89146" y="831276"/>
                </a:lnTo>
                <a:lnTo>
                  <a:pt x="132144" y="849422"/>
                </a:lnTo>
                <a:lnTo>
                  <a:pt x="179997" y="855853"/>
                </a:lnTo>
                <a:lnTo>
                  <a:pt x="2369642" y="855853"/>
                </a:lnTo>
                <a:lnTo>
                  <a:pt x="2417495" y="849422"/>
                </a:lnTo>
                <a:lnTo>
                  <a:pt x="2460496" y="831276"/>
                </a:lnTo>
                <a:lnTo>
                  <a:pt x="2496927" y="803128"/>
                </a:lnTo>
                <a:lnTo>
                  <a:pt x="2525075" y="766697"/>
                </a:lnTo>
                <a:lnTo>
                  <a:pt x="2543221" y="723696"/>
                </a:lnTo>
                <a:lnTo>
                  <a:pt x="2549652" y="675843"/>
                </a:lnTo>
                <a:lnTo>
                  <a:pt x="2549652" y="179997"/>
                </a:lnTo>
                <a:lnTo>
                  <a:pt x="2543221" y="132149"/>
                </a:lnTo>
                <a:lnTo>
                  <a:pt x="2525075" y="89152"/>
                </a:lnTo>
                <a:lnTo>
                  <a:pt x="2496927" y="52722"/>
                </a:lnTo>
                <a:lnTo>
                  <a:pt x="2460496" y="24576"/>
                </a:lnTo>
                <a:lnTo>
                  <a:pt x="2417495" y="6430"/>
                </a:lnTo>
                <a:lnTo>
                  <a:pt x="2369642" y="0"/>
                </a:lnTo>
                <a:close/>
              </a:path>
            </a:pathLst>
          </a:custGeom>
          <a:solidFill>
            <a:srgbClr val="C7C8CA"/>
          </a:solidFill>
        </p:spPr>
        <p:txBody>
          <a:bodyPr wrap="square" lIns="0" tIns="0" rIns="0" bIns="0" rtlCol="0"/>
          <a:lstStyle/>
          <a:p>
            <a:endParaRPr/>
          </a:p>
        </p:txBody>
      </p:sp>
      <p:sp>
        <p:nvSpPr>
          <p:cNvPr id="40" name="object 40"/>
          <p:cNvSpPr txBox="1"/>
          <p:nvPr/>
        </p:nvSpPr>
        <p:spPr>
          <a:xfrm>
            <a:off x="892101" y="8500416"/>
            <a:ext cx="879549"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7097C7"/>
                </a:solidFill>
                <a:latin typeface="Futura"/>
                <a:cs typeface="Futura"/>
              </a:rPr>
              <a:t>COD</a:t>
            </a:r>
            <a:r>
              <a:rPr lang="nl-NL" sz="1000" b="1" dirty="0">
                <a:solidFill>
                  <a:srgbClr val="7097C7"/>
                </a:solidFill>
                <a:latin typeface="Futura"/>
                <a:cs typeface="Futura"/>
              </a:rPr>
              <a:t>E </a:t>
            </a:r>
            <a:r>
              <a:rPr sz="1000" b="1" spc="-70" dirty="0">
                <a:solidFill>
                  <a:srgbClr val="7097C7"/>
                </a:solidFill>
                <a:latin typeface="Futura"/>
                <a:cs typeface="Futura"/>
              </a:rPr>
              <a:t> </a:t>
            </a:r>
            <a:r>
              <a:rPr sz="1000" b="1" dirty="0">
                <a:solidFill>
                  <a:srgbClr val="7097C7"/>
                </a:solidFill>
                <a:latin typeface="Futura"/>
                <a:cs typeface="Futura"/>
              </a:rPr>
              <a:t>EAN</a:t>
            </a:r>
            <a:endParaRPr sz="1000" dirty="0">
              <a:solidFill>
                <a:srgbClr val="7097C7"/>
              </a:solidFill>
              <a:latin typeface="Futura"/>
              <a:cs typeface="Futura"/>
            </a:endParaRPr>
          </a:p>
        </p:txBody>
      </p:sp>
      <p:pic>
        <p:nvPicPr>
          <p:cNvPr id="41" name="object 41"/>
          <p:cNvPicPr/>
          <p:nvPr/>
        </p:nvPicPr>
        <p:blipFill>
          <a:blip r:embed="rId4" cstate="print"/>
          <a:stretch>
            <a:fillRect/>
          </a:stretch>
        </p:blipFill>
        <p:spPr>
          <a:xfrm>
            <a:off x="524649" y="8702002"/>
            <a:ext cx="1440002" cy="504012"/>
          </a:xfrm>
          <a:prstGeom prst="rect">
            <a:avLst/>
          </a:prstGeom>
        </p:spPr>
      </p:pic>
      <p:sp>
        <p:nvSpPr>
          <p:cNvPr id="42" name="object 42"/>
          <p:cNvSpPr txBox="1"/>
          <p:nvPr/>
        </p:nvSpPr>
        <p:spPr>
          <a:xfrm>
            <a:off x="2104948" y="8510957"/>
            <a:ext cx="716280" cy="525145"/>
          </a:xfrm>
          <a:prstGeom prst="rect">
            <a:avLst/>
          </a:prstGeom>
        </p:spPr>
        <p:txBody>
          <a:bodyPr vert="horz" wrap="square" lIns="0" tIns="12700" rIns="0" bIns="0" rtlCol="0">
            <a:spAutoFit/>
          </a:bodyPr>
          <a:lstStyle/>
          <a:p>
            <a:pPr marL="12700" algn="ctr">
              <a:lnSpc>
                <a:spcPct val="100000"/>
              </a:lnSpc>
              <a:spcBef>
                <a:spcPts val="100"/>
              </a:spcBef>
            </a:pPr>
            <a:r>
              <a:rPr lang="nl-NL" sz="1000" b="1" spc="-5" dirty="0">
                <a:solidFill>
                  <a:srgbClr val="7097C7"/>
                </a:solidFill>
                <a:latin typeface="Futura"/>
                <a:cs typeface="Futura"/>
              </a:rPr>
              <a:t>QTY</a:t>
            </a:r>
            <a:endParaRPr lang="nl-NL" sz="1000" dirty="0">
              <a:solidFill>
                <a:srgbClr val="7097C7"/>
              </a:solidFill>
              <a:latin typeface="Futura"/>
              <a:cs typeface="Futura"/>
            </a:endParaRPr>
          </a:p>
          <a:p>
            <a:pPr marL="61594">
              <a:lnSpc>
                <a:spcPct val="100000"/>
              </a:lnSpc>
              <a:spcBef>
                <a:spcPts val="1050"/>
              </a:spcBef>
            </a:pPr>
            <a:r>
              <a:rPr lang="nl-NL" sz="1400" b="1" spc="-60" dirty="0">
                <a:solidFill>
                  <a:srgbClr val="231F20"/>
                </a:solidFill>
                <a:latin typeface="Futura"/>
                <a:cs typeface="Futura"/>
              </a:rPr>
              <a:t>1</a:t>
            </a:r>
            <a:r>
              <a:rPr lang="nl-NL" sz="1400" b="1" dirty="0">
                <a:solidFill>
                  <a:srgbClr val="231F20"/>
                </a:solidFill>
                <a:latin typeface="Futura"/>
                <a:cs typeface="Futura"/>
              </a:rPr>
              <a:t>0</a:t>
            </a:r>
            <a:r>
              <a:rPr lang="nl-NL" sz="1400" b="1" spc="-170" dirty="0">
                <a:solidFill>
                  <a:srgbClr val="231F20"/>
                </a:solidFill>
                <a:latin typeface="Futura"/>
                <a:cs typeface="Futura"/>
              </a:rPr>
              <a:t> </a:t>
            </a:r>
            <a:r>
              <a:rPr lang="nl-NL" sz="1000" dirty="0">
                <a:solidFill>
                  <a:srgbClr val="231F20"/>
                </a:solidFill>
                <a:latin typeface="Futura-Medium"/>
                <a:cs typeface="Futura-Medium"/>
              </a:rPr>
              <a:t>CPS</a:t>
            </a:r>
            <a:endParaRPr lang="nl-NL" sz="1000" dirty="0">
              <a:latin typeface="Futura-Medium"/>
              <a:cs typeface="Futura-Medium"/>
            </a:endParaRPr>
          </a:p>
        </p:txBody>
      </p:sp>
      <p:sp>
        <p:nvSpPr>
          <p:cNvPr id="43" name="object 43"/>
          <p:cNvSpPr txBox="1"/>
          <p:nvPr/>
        </p:nvSpPr>
        <p:spPr>
          <a:xfrm>
            <a:off x="2533650" y="357432"/>
            <a:ext cx="2494708" cy="228268"/>
          </a:xfrm>
          <a:prstGeom prst="rect">
            <a:avLst/>
          </a:prstGeom>
        </p:spPr>
        <p:txBody>
          <a:bodyPr vert="horz" wrap="square" lIns="0" tIns="12700" rIns="0" bIns="0" rtlCol="0">
            <a:spAutoFit/>
          </a:bodyPr>
          <a:lstStyle/>
          <a:p>
            <a:pPr marL="38100">
              <a:lnSpc>
                <a:spcPct val="100000"/>
              </a:lnSpc>
              <a:spcBef>
                <a:spcPts val="100"/>
              </a:spcBef>
            </a:pPr>
            <a:r>
              <a:rPr lang="nl-NL" sz="1400" b="1" spc="-5" dirty="0">
                <a:solidFill>
                  <a:srgbClr val="7097C7"/>
                </a:solidFill>
                <a:latin typeface="Futura" panose="020B0602020204020303" pitchFamily="34" charset="-79"/>
                <a:cs typeface="Futura" panose="020B0602020204020303" pitchFamily="34" charset="-79"/>
              </a:rPr>
              <a:t>RIBODIET</a:t>
            </a:r>
            <a:r>
              <a:rPr lang="nl-NL" sz="1400" b="1" spc="-5" dirty="0">
                <a:solidFill>
                  <a:srgbClr val="7097C7"/>
                </a:solidFill>
                <a:latin typeface="Futura"/>
                <a:cs typeface="Futura"/>
              </a:rPr>
              <a:t> NUCLEOTIDEN</a:t>
            </a:r>
            <a:r>
              <a:rPr sz="1800" b="1" spc="-7" baseline="13888" dirty="0">
                <a:solidFill>
                  <a:srgbClr val="7097C7"/>
                </a:solidFill>
                <a:latin typeface="Futura"/>
                <a:cs typeface="Futura"/>
              </a:rPr>
              <a:t>®</a:t>
            </a:r>
            <a:endParaRPr sz="1800" baseline="13888" dirty="0">
              <a:solidFill>
                <a:srgbClr val="7097C7"/>
              </a:solidFill>
              <a:latin typeface="Futura"/>
              <a:cs typeface="Futura"/>
            </a:endParaRPr>
          </a:p>
        </p:txBody>
      </p:sp>
      <p:sp>
        <p:nvSpPr>
          <p:cNvPr id="44" name="object 44"/>
          <p:cNvSpPr txBox="1"/>
          <p:nvPr/>
        </p:nvSpPr>
        <p:spPr>
          <a:xfrm>
            <a:off x="353550" y="663820"/>
            <a:ext cx="6868795" cy="1951816"/>
          </a:xfrm>
          <a:prstGeom prst="rect">
            <a:avLst/>
          </a:prstGeom>
        </p:spPr>
        <p:txBody>
          <a:bodyPr vert="horz" wrap="square" lIns="0" tIns="12700" rIns="0" bIns="0" rtlCol="0">
            <a:spAutoFit/>
          </a:bodyPr>
          <a:lstStyle/>
          <a:p>
            <a:pPr algn="just">
              <a:lnSpc>
                <a:spcPct val="100000"/>
              </a:lnSpc>
              <a:spcBef>
                <a:spcPts val="40"/>
              </a:spcBef>
            </a:pPr>
            <a:r>
              <a:rPr lang="nl-NL" sz="900" dirty="0">
                <a:latin typeface="Futura-Medium"/>
                <a:cs typeface="Futura-Medium"/>
              </a:rPr>
              <a:t>Nucleotiden zijn de samenstellende eenheden van nucleïnezuren (DNA en RNA), samengesteld uit een stikstofbase + suiker + </a:t>
            </a:r>
            <a:r>
              <a:rPr lang="nl-NL" sz="900" dirty="0" err="1">
                <a:latin typeface="Futura-Medium"/>
                <a:cs typeface="Futura-Medium"/>
              </a:rPr>
              <a:t>aldopentose</a:t>
            </a:r>
            <a:r>
              <a:rPr lang="nl-NL" sz="900" dirty="0">
                <a:latin typeface="Futura-Medium"/>
                <a:cs typeface="Futura-Medium"/>
              </a:rPr>
              <a:t> (ribose of 2-deoxyribose) + fosfaatgroep. Lange tijd verwaarloosd, omdat ze de </a:t>
            </a:r>
            <a:r>
              <a:rPr lang="nl-NL" sz="900" dirty="0" err="1">
                <a:latin typeface="Futura-Medium"/>
                <a:cs typeface="Futura-Medium"/>
              </a:rPr>
              <a:t>novo</a:t>
            </a:r>
            <a:r>
              <a:rPr lang="nl-NL" sz="900" dirty="0">
                <a:latin typeface="Futura-Medium"/>
                <a:cs typeface="Futura-Medium"/>
              </a:rPr>
              <a:t> door het menselijk lichaam worden gesynthetiseerd, is het gebruik van nucleïnezuren recentelijk zeer interessant gebleken in bepaalde omstandigheden, zoals een verhoogde behoefte. Nucleotiden winnen daarom een ​​plaats van absoluut belang, zowel vanwege hun </a:t>
            </a:r>
            <a:r>
              <a:rPr lang="nl-NL" sz="900" dirty="0" err="1">
                <a:latin typeface="Futura-Medium"/>
                <a:cs typeface="Futura-Medium"/>
              </a:rPr>
              <a:t>nutraceutische</a:t>
            </a:r>
            <a:r>
              <a:rPr lang="nl-NL" sz="900" dirty="0">
                <a:latin typeface="Futura-Medium"/>
                <a:cs typeface="Futura-Medium"/>
              </a:rPr>
              <a:t>, </a:t>
            </a:r>
            <a:r>
              <a:rPr lang="nl-NL" sz="900" dirty="0" err="1">
                <a:latin typeface="Futura-Medium"/>
                <a:cs typeface="Futura-Medium"/>
              </a:rPr>
              <a:t>immunostimulerende</a:t>
            </a:r>
            <a:r>
              <a:rPr lang="nl-NL" sz="900" dirty="0">
                <a:latin typeface="Futura-Medium"/>
                <a:cs typeface="Futura-Medium"/>
              </a:rPr>
              <a:t> als plastische reconstructieve eigenschappen. Ze zijn bijvoorbeeld nuttig bij het ondersteunen van de juiste immuun- en mucosale functie bij cachexie en </a:t>
            </a:r>
            <a:r>
              <a:rPr lang="nl-NL" sz="900" dirty="0" err="1">
                <a:latin typeface="Futura-Medium"/>
                <a:cs typeface="Futura-Medium"/>
              </a:rPr>
              <a:t>sarcopenie</a:t>
            </a:r>
            <a:r>
              <a:rPr lang="nl-NL" sz="900" dirty="0">
                <a:latin typeface="Futura-Medium"/>
                <a:cs typeface="Futura-Medium"/>
              </a:rPr>
              <a:t>. Ze ondersteunen zelfs de </a:t>
            </a:r>
            <a:r>
              <a:rPr lang="nl-NL" sz="900" dirty="0" err="1">
                <a:latin typeface="Futura-Medium"/>
                <a:cs typeface="Futura-Medium"/>
              </a:rPr>
              <a:t>immuunactiviteit</a:t>
            </a:r>
            <a:r>
              <a:rPr lang="nl-NL" sz="900" dirty="0">
                <a:latin typeface="Futura-Medium"/>
                <a:cs typeface="Futura-Medium"/>
              </a:rPr>
              <a:t> van T-cellen en NK-cellen, zelfs tijdens ondervoeding, waardoor mogelijke infectieuze complicaties worden verminderd. Ze behouden ook de functionaliteit van het darmimmuunsysteem tijdens opportunistische infecties, zoals Candida </a:t>
            </a:r>
            <a:r>
              <a:rPr lang="nl-NL" sz="900" dirty="0" err="1">
                <a:latin typeface="Futura-Medium"/>
                <a:cs typeface="Futura-Medium"/>
              </a:rPr>
              <a:t>albicans</a:t>
            </a:r>
            <a:r>
              <a:rPr lang="nl-NL" sz="900" dirty="0">
                <a:latin typeface="Futura-Medium"/>
                <a:cs typeface="Futura-Medium"/>
              </a:rPr>
              <a:t>. Zeer interessant, naast de </a:t>
            </a:r>
            <a:r>
              <a:rPr lang="nl-NL" sz="900" dirty="0" err="1">
                <a:latin typeface="Futura-Medium"/>
                <a:cs typeface="Futura-Medium"/>
              </a:rPr>
              <a:t>immunostimulerende</a:t>
            </a:r>
            <a:r>
              <a:rPr lang="nl-NL" sz="900" dirty="0">
                <a:latin typeface="Futura-Medium"/>
                <a:cs typeface="Futura-Medium"/>
              </a:rPr>
              <a:t> activiteit, is hun regenererende activiteit op de weefsels. Nucleotiden hebben inderdaad een weefselhersteleffect laten zien in een aantal dierstudies. Deze verbindingen waren in staat om de genezingsperiode bij dieren met leverbeschadiging te verkorten en de genezing van experimentele darmzweren te verhogen. Ze verkortten ook de genezingstijd van verwondingen aan de dunne en dikke darm. Van groot belang zijn de onderzoeken naar het herstel van het darmepitheel, beschadigd bijvoorbeeld bij verhoogde darmpermeabiliteit (</a:t>
            </a:r>
            <a:r>
              <a:rPr lang="nl-NL" sz="900" dirty="0" err="1">
                <a:latin typeface="Futura-Medium"/>
                <a:cs typeface="Futura-Medium"/>
              </a:rPr>
              <a:t>Leaky</a:t>
            </a:r>
            <a:r>
              <a:rPr lang="nl-NL" sz="900" dirty="0">
                <a:latin typeface="Futura-Medium"/>
                <a:cs typeface="Futura-Medium"/>
              </a:rPr>
              <a:t> Gut </a:t>
            </a:r>
            <a:r>
              <a:rPr lang="nl-NL" sz="900" dirty="0" err="1">
                <a:latin typeface="Futura-Medium"/>
                <a:cs typeface="Futura-Medium"/>
              </a:rPr>
              <a:t>Syndrome</a:t>
            </a:r>
            <a:r>
              <a:rPr lang="nl-NL" sz="900" dirty="0">
                <a:latin typeface="Futura-Medium"/>
                <a:cs typeface="Futura-Medium"/>
              </a:rPr>
              <a:t>).</a:t>
            </a:r>
            <a:endParaRPr sz="900" dirty="0">
              <a:latin typeface="Futura-Medium"/>
              <a:cs typeface="Futura-Medium"/>
            </a:endParaRPr>
          </a:p>
          <a:p>
            <a:pPr marR="67945" algn="just">
              <a:lnSpc>
                <a:spcPct val="100000"/>
              </a:lnSpc>
              <a:tabLst>
                <a:tab pos="3507104" algn="l"/>
              </a:tabLst>
            </a:pPr>
            <a:r>
              <a:rPr sz="900" spc="-5" dirty="0">
                <a:solidFill>
                  <a:srgbClr val="C657A0"/>
                </a:solidFill>
                <a:latin typeface="Futura-Medium"/>
                <a:cs typeface="Futura-Medium"/>
              </a:rPr>
              <a:t>	</a:t>
            </a:r>
            <a:endParaRPr sz="900" dirty="0">
              <a:latin typeface="Futura-Medium"/>
              <a:cs typeface="Futura-Medium"/>
            </a:endParaRPr>
          </a:p>
        </p:txBody>
      </p:sp>
      <p:sp>
        <p:nvSpPr>
          <p:cNvPr id="45" name="object 45"/>
          <p:cNvSpPr/>
          <p:nvPr/>
        </p:nvSpPr>
        <p:spPr>
          <a:xfrm>
            <a:off x="5301399" y="485410"/>
            <a:ext cx="1899285" cy="0"/>
          </a:xfrm>
          <a:custGeom>
            <a:avLst/>
            <a:gdLst/>
            <a:ahLst/>
            <a:cxnLst/>
            <a:rect l="l" t="t" r="r" b="b"/>
            <a:pathLst>
              <a:path w="1899284">
                <a:moveTo>
                  <a:pt x="0" y="0"/>
                </a:moveTo>
                <a:lnTo>
                  <a:pt x="1899005" y="0"/>
                </a:lnTo>
              </a:path>
            </a:pathLst>
          </a:custGeom>
          <a:ln w="38100">
            <a:solidFill>
              <a:srgbClr val="7097C7"/>
            </a:solidFill>
          </a:ln>
        </p:spPr>
        <p:txBody>
          <a:bodyPr wrap="square" lIns="0" tIns="0" rIns="0" bIns="0" rtlCol="0"/>
          <a:lstStyle/>
          <a:p>
            <a:endParaRPr/>
          </a:p>
        </p:txBody>
      </p:sp>
      <p:sp>
        <p:nvSpPr>
          <p:cNvPr id="46" name="object 46"/>
          <p:cNvSpPr/>
          <p:nvPr/>
        </p:nvSpPr>
        <p:spPr>
          <a:xfrm>
            <a:off x="360399" y="485410"/>
            <a:ext cx="1899285" cy="0"/>
          </a:xfrm>
          <a:custGeom>
            <a:avLst/>
            <a:gdLst/>
            <a:ahLst/>
            <a:cxnLst/>
            <a:rect l="l" t="t" r="r" b="b"/>
            <a:pathLst>
              <a:path w="1899285">
                <a:moveTo>
                  <a:pt x="0" y="0"/>
                </a:moveTo>
                <a:lnTo>
                  <a:pt x="1899005" y="0"/>
                </a:lnTo>
              </a:path>
            </a:pathLst>
          </a:custGeom>
          <a:ln w="38100">
            <a:solidFill>
              <a:srgbClr val="7097C7"/>
            </a:solidFill>
          </a:ln>
        </p:spPr>
        <p:txBody>
          <a:bodyPr wrap="square" lIns="0" tIns="0" rIns="0" bIns="0" rtlCol="0"/>
          <a:lstStyle/>
          <a:p>
            <a:endParaRPr/>
          </a:p>
        </p:txBody>
      </p:sp>
      <p:pic>
        <p:nvPicPr>
          <p:cNvPr id="47" name="object 47"/>
          <p:cNvPicPr/>
          <p:nvPr/>
        </p:nvPicPr>
        <p:blipFill>
          <a:blip r:embed="rId5" cstate="print"/>
          <a:stretch>
            <a:fillRect/>
          </a:stretch>
        </p:blipFill>
        <p:spPr>
          <a:xfrm>
            <a:off x="510491" y="2999916"/>
            <a:ext cx="2509155" cy="1737184"/>
          </a:xfrm>
          <a:prstGeom prst="rect">
            <a:avLst/>
          </a:prstGeom>
        </p:spPr>
      </p:pic>
      <p:pic>
        <p:nvPicPr>
          <p:cNvPr id="48" name="object 48"/>
          <p:cNvPicPr/>
          <p:nvPr/>
        </p:nvPicPr>
        <p:blipFill>
          <a:blip r:embed="rId6" cstate="print"/>
          <a:stretch>
            <a:fillRect/>
          </a:stretch>
        </p:blipFill>
        <p:spPr>
          <a:xfrm>
            <a:off x="4366759" y="2813978"/>
            <a:ext cx="2576775" cy="1846922"/>
          </a:xfrm>
          <a:prstGeom prst="rect">
            <a:avLst/>
          </a:prstGeom>
        </p:spPr>
      </p:pic>
      <p:pic>
        <p:nvPicPr>
          <p:cNvPr id="49" name="object 49"/>
          <p:cNvPicPr/>
          <p:nvPr/>
        </p:nvPicPr>
        <p:blipFill>
          <a:blip r:embed="rId7" cstate="print"/>
          <a:stretch>
            <a:fillRect/>
          </a:stretch>
        </p:blipFill>
        <p:spPr>
          <a:xfrm>
            <a:off x="2320035" y="5046979"/>
            <a:ext cx="2987459" cy="1530549"/>
          </a:xfrm>
          <a:prstGeom prst="rect">
            <a:avLst/>
          </a:prstGeom>
        </p:spPr>
      </p:pic>
      <p:sp>
        <p:nvSpPr>
          <p:cNvPr id="50" name="object 50"/>
          <p:cNvSpPr txBox="1"/>
          <p:nvPr/>
        </p:nvSpPr>
        <p:spPr>
          <a:xfrm>
            <a:off x="710472" y="4753565"/>
            <a:ext cx="2423160" cy="135935"/>
          </a:xfrm>
          <a:prstGeom prst="rect">
            <a:avLst/>
          </a:prstGeom>
        </p:spPr>
        <p:txBody>
          <a:bodyPr vert="horz" wrap="square" lIns="0" tIns="12700" rIns="0" bIns="0" rtlCol="0">
            <a:spAutoFit/>
          </a:bodyPr>
          <a:lstStyle/>
          <a:p>
            <a:pPr marL="12700">
              <a:lnSpc>
                <a:spcPct val="100000"/>
              </a:lnSpc>
              <a:spcBef>
                <a:spcPts val="100"/>
              </a:spcBef>
            </a:pPr>
            <a:r>
              <a:rPr lang="nl-NL" sz="800" spc="-5" dirty="0">
                <a:solidFill>
                  <a:srgbClr val="231F20"/>
                </a:solidFill>
                <a:latin typeface="Futura-Medium"/>
                <a:cs typeface="Futura-Medium"/>
              </a:rPr>
              <a:t>RIBODIET verhoogt de vitaliteit van het darmepitheel</a:t>
            </a:r>
            <a:endParaRPr sz="800" dirty="0">
              <a:latin typeface="Futura-Medium"/>
              <a:cs typeface="Futura-Medium"/>
            </a:endParaRPr>
          </a:p>
        </p:txBody>
      </p:sp>
      <p:sp>
        <p:nvSpPr>
          <p:cNvPr id="51" name="object 51"/>
          <p:cNvSpPr txBox="1"/>
          <p:nvPr/>
        </p:nvSpPr>
        <p:spPr>
          <a:xfrm>
            <a:off x="4464371" y="4753565"/>
            <a:ext cx="2483485" cy="135935"/>
          </a:xfrm>
          <a:prstGeom prst="rect">
            <a:avLst/>
          </a:prstGeom>
        </p:spPr>
        <p:txBody>
          <a:bodyPr vert="horz" wrap="square" lIns="0" tIns="12700" rIns="0" bIns="0" rtlCol="0">
            <a:spAutoFit/>
          </a:bodyPr>
          <a:lstStyle/>
          <a:p>
            <a:pPr marL="12700">
              <a:lnSpc>
                <a:spcPct val="100000"/>
              </a:lnSpc>
              <a:spcBef>
                <a:spcPts val="100"/>
              </a:spcBef>
            </a:pPr>
            <a:r>
              <a:rPr lang="nl-NL" sz="800" spc="-5" dirty="0">
                <a:solidFill>
                  <a:srgbClr val="231F20"/>
                </a:solidFill>
                <a:latin typeface="Futura-Medium"/>
                <a:cs typeface="Futura-Medium"/>
              </a:rPr>
              <a:t>RIBODIET verhoogt de integriteit van de darmbarrière</a:t>
            </a:r>
            <a:endParaRPr sz="800" dirty="0">
              <a:latin typeface="Futura-Medium"/>
              <a:cs typeface="Futura-Medium"/>
            </a:endParaRPr>
          </a:p>
        </p:txBody>
      </p:sp>
      <p:sp>
        <p:nvSpPr>
          <p:cNvPr id="52" name="object 52"/>
          <p:cNvSpPr txBox="1"/>
          <p:nvPr/>
        </p:nvSpPr>
        <p:spPr>
          <a:xfrm>
            <a:off x="1385299" y="6753860"/>
            <a:ext cx="4780280" cy="269240"/>
          </a:xfrm>
          <a:prstGeom prst="rect">
            <a:avLst/>
          </a:prstGeom>
        </p:spPr>
        <p:txBody>
          <a:bodyPr vert="horz" wrap="square" lIns="0" tIns="12700" rIns="0" bIns="0" rtlCol="0">
            <a:spAutoFit/>
          </a:bodyPr>
          <a:lstStyle/>
          <a:p>
            <a:pPr marL="902969" marR="5080" indent="-890905">
              <a:lnSpc>
                <a:spcPct val="100000"/>
              </a:lnSpc>
              <a:spcBef>
                <a:spcPts val="100"/>
              </a:spcBef>
            </a:pPr>
            <a:r>
              <a:rPr sz="800" spc="-5" dirty="0">
                <a:solidFill>
                  <a:srgbClr val="231F20"/>
                </a:solidFill>
                <a:latin typeface="Futura-Medium"/>
                <a:cs typeface="Futura-Medium"/>
              </a:rPr>
              <a:t>RIBODIET</a:t>
            </a:r>
            <a:r>
              <a:rPr sz="800" spc="155" dirty="0">
                <a:solidFill>
                  <a:srgbClr val="231F20"/>
                </a:solidFill>
                <a:latin typeface="Futura-Medium"/>
                <a:cs typeface="Futura-Medium"/>
              </a:rPr>
              <a:t> </a:t>
            </a:r>
            <a:r>
              <a:rPr sz="800" dirty="0">
                <a:solidFill>
                  <a:srgbClr val="231F20"/>
                </a:solidFill>
                <a:latin typeface="Futura-Medium"/>
                <a:cs typeface="Futura-Medium"/>
              </a:rPr>
              <a:t>aumenta</a:t>
            </a:r>
            <a:r>
              <a:rPr sz="800" spc="160" dirty="0">
                <a:solidFill>
                  <a:srgbClr val="231F20"/>
                </a:solidFill>
                <a:latin typeface="Futura-Medium"/>
                <a:cs typeface="Futura-Medium"/>
              </a:rPr>
              <a:t> </a:t>
            </a:r>
            <a:r>
              <a:rPr sz="800" dirty="0">
                <a:solidFill>
                  <a:srgbClr val="231F20"/>
                </a:solidFill>
                <a:latin typeface="Futura-Medium"/>
                <a:cs typeface="Futura-Medium"/>
              </a:rPr>
              <a:t>l’attività</a:t>
            </a:r>
            <a:r>
              <a:rPr sz="800" spc="160" dirty="0">
                <a:solidFill>
                  <a:srgbClr val="231F20"/>
                </a:solidFill>
                <a:latin typeface="Futura-Medium"/>
                <a:cs typeface="Futura-Medium"/>
              </a:rPr>
              <a:t> </a:t>
            </a:r>
            <a:r>
              <a:rPr sz="800" dirty="0">
                <a:solidFill>
                  <a:srgbClr val="231F20"/>
                </a:solidFill>
                <a:latin typeface="Futura-Medium"/>
                <a:cs typeface="Futura-Medium"/>
              </a:rPr>
              <a:t>dell’enzima</a:t>
            </a:r>
            <a:r>
              <a:rPr sz="800" spc="160" dirty="0">
                <a:solidFill>
                  <a:srgbClr val="231F20"/>
                </a:solidFill>
                <a:latin typeface="Futura-Medium"/>
                <a:cs typeface="Futura-Medium"/>
              </a:rPr>
              <a:t> </a:t>
            </a:r>
            <a:r>
              <a:rPr sz="800" spc="-5" dirty="0">
                <a:solidFill>
                  <a:srgbClr val="231F20"/>
                </a:solidFill>
                <a:latin typeface="Futura-Medium"/>
                <a:cs typeface="Futura-Medium"/>
              </a:rPr>
              <a:t>saccarasi</a:t>
            </a:r>
            <a:r>
              <a:rPr sz="800" spc="160" dirty="0">
                <a:solidFill>
                  <a:srgbClr val="231F20"/>
                </a:solidFill>
                <a:latin typeface="Futura-Medium"/>
                <a:cs typeface="Futura-Medium"/>
              </a:rPr>
              <a:t> </a:t>
            </a:r>
            <a:r>
              <a:rPr sz="800" spc="-15" dirty="0">
                <a:solidFill>
                  <a:srgbClr val="231F20"/>
                </a:solidFill>
                <a:latin typeface="Futura-Medium"/>
                <a:cs typeface="Futura-Medium"/>
              </a:rPr>
              <a:t>(+14%),</a:t>
            </a:r>
            <a:r>
              <a:rPr sz="800" spc="160" dirty="0">
                <a:solidFill>
                  <a:srgbClr val="231F20"/>
                </a:solidFill>
                <a:latin typeface="Futura-Medium"/>
                <a:cs typeface="Futura-Medium"/>
              </a:rPr>
              <a:t> </a:t>
            </a:r>
            <a:r>
              <a:rPr sz="800" dirty="0">
                <a:solidFill>
                  <a:srgbClr val="231F20"/>
                </a:solidFill>
                <a:latin typeface="Futura-Medium"/>
                <a:cs typeface="Futura-Medium"/>
              </a:rPr>
              <a:t>situato</a:t>
            </a:r>
            <a:r>
              <a:rPr sz="800" spc="160" dirty="0">
                <a:solidFill>
                  <a:srgbClr val="231F20"/>
                </a:solidFill>
                <a:latin typeface="Futura-Medium"/>
                <a:cs typeface="Futura-Medium"/>
              </a:rPr>
              <a:t> </a:t>
            </a:r>
            <a:r>
              <a:rPr sz="800" dirty="0">
                <a:solidFill>
                  <a:srgbClr val="231F20"/>
                </a:solidFill>
                <a:latin typeface="Futura-Medium"/>
                <a:cs typeface="Futura-Medium"/>
              </a:rPr>
              <a:t>sulla</a:t>
            </a:r>
            <a:r>
              <a:rPr sz="800" spc="160" dirty="0">
                <a:solidFill>
                  <a:srgbClr val="231F20"/>
                </a:solidFill>
                <a:latin typeface="Futura-Medium"/>
                <a:cs typeface="Futura-Medium"/>
              </a:rPr>
              <a:t> </a:t>
            </a:r>
            <a:r>
              <a:rPr sz="800" spc="-5" dirty="0">
                <a:solidFill>
                  <a:srgbClr val="231F20"/>
                </a:solidFill>
                <a:latin typeface="Futura-Medium"/>
                <a:cs typeface="Futura-Medium"/>
              </a:rPr>
              <a:t>membrana</a:t>
            </a:r>
            <a:r>
              <a:rPr sz="800" spc="160" dirty="0">
                <a:solidFill>
                  <a:srgbClr val="231F20"/>
                </a:solidFill>
                <a:latin typeface="Futura-Medium"/>
                <a:cs typeface="Futura-Medium"/>
              </a:rPr>
              <a:t> </a:t>
            </a:r>
            <a:r>
              <a:rPr sz="800" dirty="0">
                <a:solidFill>
                  <a:srgbClr val="231F20"/>
                </a:solidFill>
                <a:latin typeface="Futura-Medium"/>
                <a:cs typeface="Futura-Medium"/>
              </a:rPr>
              <a:t>degli</a:t>
            </a:r>
            <a:r>
              <a:rPr sz="800" spc="160" dirty="0">
                <a:solidFill>
                  <a:srgbClr val="231F20"/>
                </a:solidFill>
                <a:latin typeface="Futura-Medium"/>
                <a:cs typeface="Futura-Medium"/>
              </a:rPr>
              <a:t> </a:t>
            </a:r>
            <a:r>
              <a:rPr sz="800" spc="-5" dirty="0">
                <a:solidFill>
                  <a:srgbClr val="231F20"/>
                </a:solidFill>
                <a:latin typeface="Futura-Medium"/>
                <a:cs typeface="Futura-Medium"/>
              </a:rPr>
              <a:t>enterociti, </a:t>
            </a:r>
            <a:r>
              <a:rPr sz="800" spc="-229" dirty="0">
                <a:solidFill>
                  <a:srgbClr val="231F20"/>
                </a:solidFill>
                <a:latin typeface="Futura-Medium"/>
                <a:cs typeface="Futura-Medium"/>
              </a:rPr>
              <a:t> </a:t>
            </a:r>
            <a:r>
              <a:rPr sz="800" spc="-5" dirty="0">
                <a:solidFill>
                  <a:srgbClr val="231F20"/>
                </a:solidFill>
                <a:latin typeface="Futura-Medium"/>
                <a:cs typeface="Futura-Medium"/>
              </a:rPr>
              <a:t>responsabile </a:t>
            </a:r>
            <a:r>
              <a:rPr sz="800" dirty="0">
                <a:solidFill>
                  <a:srgbClr val="231F20"/>
                </a:solidFill>
                <a:latin typeface="Futura-Medium"/>
                <a:cs typeface="Futura-Medium"/>
              </a:rPr>
              <a:t>della scissione del </a:t>
            </a:r>
            <a:r>
              <a:rPr sz="800" spc="-5" dirty="0">
                <a:solidFill>
                  <a:srgbClr val="231F20"/>
                </a:solidFill>
                <a:latin typeface="Futura-Medium"/>
                <a:cs typeface="Futura-Medium"/>
              </a:rPr>
              <a:t>saccarosio </a:t>
            </a:r>
            <a:r>
              <a:rPr sz="800" dirty="0">
                <a:solidFill>
                  <a:srgbClr val="231F20"/>
                </a:solidFill>
                <a:latin typeface="Futura-Medium"/>
                <a:cs typeface="Futura-Medium"/>
              </a:rPr>
              <a:t>in glucosio e </a:t>
            </a:r>
            <a:r>
              <a:rPr sz="800" spc="-5" dirty="0">
                <a:solidFill>
                  <a:srgbClr val="231F20"/>
                </a:solidFill>
                <a:latin typeface="Futura-Medium"/>
                <a:cs typeface="Futura-Medium"/>
              </a:rPr>
              <a:t>fruttosio</a:t>
            </a:r>
            <a:endParaRPr sz="800">
              <a:latin typeface="Futura-Medium"/>
              <a:cs typeface="Futura-Medium"/>
            </a:endParaRPr>
          </a:p>
        </p:txBody>
      </p:sp>
      <p:pic>
        <p:nvPicPr>
          <p:cNvPr id="53" name="object 53"/>
          <p:cNvPicPr/>
          <p:nvPr/>
        </p:nvPicPr>
        <p:blipFill>
          <a:blip r:embed="rId8" cstate="print"/>
          <a:stretch>
            <a:fillRect/>
          </a:stretch>
        </p:blipFill>
        <p:spPr>
          <a:xfrm>
            <a:off x="1773556" y="7330358"/>
            <a:ext cx="4275891" cy="879886"/>
          </a:xfrm>
          <a:prstGeom prst="rect">
            <a:avLst/>
          </a:prstGeom>
        </p:spPr>
      </p:pic>
      <p:sp>
        <p:nvSpPr>
          <p:cNvPr id="54" name="object 54"/>
          <p:cNvSpPr/>
          <p:nvPr/>
        </p:nvSpPr>
        <p:spPr>
          <a:xfrm>
            <a:off x="396002" y="9440155"/>
            <a:ext cx="2550160" cy="855980"/>
          </a:xfrm>
          <a:custGeom>
            <a:avLst/>
            <a:gdLst/>
            <a:ahLst/>
            <a:cxnLst/>
            <a:rect l="l" t="t" r="r" b="b"/>
            <a:pathLst>
              <a:path w="2550160" h="855979">
                <a:moveTo>
                  <a:pt x="2369642" y="0"/>
                </a:moveTo>
                <a:lnTo>
                  <a:pt x="179997" y="0"/>
                </a:lnTo>
                <a:lnTo>
                  <a:pt x="132144" y="6430"/>
                </a:lnTo>
                <a:lnTo>
                  <a:pt x="89146" y="24576"/>
                </a:lnTo>
                <a:lnTo>
                  <a:pt x="52717" y="52722"/>
                </a:lnTo>
                <a:lnTo>
                  <a:pt x="24573" y="89152"/>
                </a:lnTo>
                <a:lnTo>
                  <a:pt x="6429" y="132149"/>
                </a:lnTo>
                <a:lnTo>
                  <a:pt x="0" y="179997"/>
                </a:lnTo>
                <a:lnTo>
                  <a:pt x="0" y="675843"/>
                </a:lnTo>
                <a:lnTo>
                  <a:pt x="6429" y="723696"/>
                </a:lnTo>
                <a:lnTo>
                  <a:pt x="24573" y="766697"/>
                </a:lnTo>
                <a:lnTo>
                  <a:pt x="52717" y="803128"/>
                </a:lnTo>
                <a:lnTo>
                  <a:pt x="89146" y="831276"/>
                </a:lnTo>
                <a:lnTo>
                  <a:pt x="132144" y="849422"/>
                </a:lnTo>
                <a:lnTo>
                  <a:pt x="179997" y="855852"/>
                </a:lnTo>
                <a:lnTo>
                  <a:pt x="2369642" y="855852"/>
                </a:lnTo>
                <a:lnTo>
                  <a:pt x="2417495" y="849422"/>
                </a:lnTo>
                <a:lnTo>
                  <a:pt x="2460496" y="831276"/>
                </a:lnTo>
                <a:lnTo>
                  <a:pt x="2496927" y="803128"/>
                </a:lnTo>
                <a:lnTo>
                  <a:pt x="2525075" y="766697"/>
                </a:lnTo>
                <a:lnTo>
                  <a:pt x="2543221" y="723696"/>
                </a:lnTo>
                <a:lnTo>
                  <a:pt x="2549652" y="675843"/>
                </a:lnTo>
                <a:lnTo>
                  <a:pt x="2549652" y="179997"/>
                </a:lnTo>
                <a:lnTo>
                  <a:pt x="2543221" y="132149"/>
                </a:lnTo>
                <a:lnTo>
                  <a:pt x="2525075" y="89152"/>
                </a:lnTo>
                <a:lnTo>
                  <a:pt x="2496927" y="52722"/>
                </a:lnTo>
                <a:lnTo>
                  <a:pt x="2460496" y="24576"/>
                </a:lnTo>
                <a:lnTo>
                  <a:pt x="2417495" y="6430"/>
                </a:lnTo>
                <a:lnTo>
                  <a:pt x="2369642" y="0"/>
                </a:lnTo>
                <a:close/>
              </a:path>
            </a:pathLst>
          </a:custGeom>
          <a:solidFill>
            <a:srgbClr val="C7C8CA"/>
          </a:solidFill>
        </p:spPr>
        <p:txBody>
          <a:bodyPr wrap="square" lIns="0" tIns="0" rIns="0" bIns="0" rtlCol="0"/>
          <a:lstStyle/>
          <a:p>
            <a:endParaRPr/>
          </a:p>
        </p:txBody>
      </p:sp>
      <p:sp>
        <p:nvSpPr>
          <p:cNvPr id="55" name="object 55"/>
          <p:cNvSpPr txBox="1"/>
          <p:nvPr/>
        </p:nvSpPr>
        <p:spPr>
          <a:xfrm>
            <a:off x="892101" y="9510175"/>
            <a:ext cx="837976"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7097C7"/>
                </a:solidFill>
                <a:latin typeface="Futura"/>
                <a:cs typeface="Futura"/>
              </a:rPr>
              <a:t>COD</a:t>
            </a:r>
            <a:r>
              <a:rPr lang="nl-NL" sz="1000" b="1" dirty="0">
                <a:solidFill>
                  <a:srgbClr val="7097C7"/>
                </a:solidFill>
                <a:latin typeface="Futura"/>
                <a:cs typeface="Futura"/>
              </a:rPr>
              <a:t>E EAN</a:t>
            </a:r>
            <a:endParaRPr sz="1000" dirty="0">
              <a:solidFill>
                <a:srgbClr val="7097C7"/>
              </a:solidFill>
              <a:latin typeface="Futura"/>
              <a:cs typeface="Futura"/>
            </a:endParaRPr>
          </a:p>
        </p:txBody>
      </p:sp>
      <p:pic>
        <p:nvPicPr>
          <p:cNvPr id="56" name="object 56"/>
          <p:cNvPicPr/>
          <p:nvPr/>
        </p:nvPicPr>
        <p:blipFill>
          <a:blip r:embed="rId9" cstate="print"/>
          <a:stretch>
            <a:fillRect/>
          </a:stretch>
        </p:blipFill>
        <p:spPr>
          <a:xfrm>
            <a:off x="524649" y="9711753"/>
            <a:ext cx="1439999" cy="504012"/>
          </a:xfrm>
          <a:prstGeom prst="rect">
            <a:avLst/>
          </a:prstGeom>
        </p:spPr>
      </p:pic>
      <p:sp>
        <p:nvSpPr>
          <p:cNvPr id="57" name="object 57"/>
          <p:cNvSpPr txBox="1"/>
          <p:nvPr/>
        </p:nvSpPr>
        <p:spPr>
          <a:xfrm>
            <a:off x="2104948" y="9520716"/>
            <a:ext cx="716280" cy="525145"/>
          </a:xfrm>
          <a:prstGeom prst="rect">
            <a:avLst/>
          </a:prstGeom>
        </p:spPr>
        <p:txBody>
          <a:bodyPr vert="horz" wrap="square" lIns="0" tIns="12700" rIns="0" bIns="0" rtlCol="0">
            <a:spAutoFit/>
          </a:bodyPr>
          <a:lstStyle/>
          <a:p>
            <a:pPr marL="12700" algn="ctr">
              <a:lnSpc>
                <a:spcPct val="100000"/>
              </a:lnSpc>
              <a:spcBef>
                <a:spcPts val="100"/>
              </a:spcBef>
            </a:pPr>
            <a:r>
              <a:rPr lang="nl-NL" sz="1000" b="1" spc="-5" dirty="0">
                <a:solidFill>
                  <a:srgbClr val="7097C7"/>
                </a:solidFill>
                <a:latin typeface="Futura"/>
                <a:cs typeface="Futura"/>
              </a:rPr>
              <a:t>QTY</a:t>
            </a:r>
            <a:endParaRPr sz="1000" dirty="0">
              <a:solidFill>
                <a:srgbClr val="7097C7"/>
              </a:solidFill>
              <a:latin typeface="Futura"/>
              <a:cs typeface="Futura"/>
            </a:endParaRPr>
          </a:p>
          <a:p>
            <a:pPr marL="57785">
              <a:lnSpc>
                <a:spcPct val="100000"/>
              </a:lnSpc>
              <a:spcBef>
                <a:spcPts val="1050"/>
              </a:spcBef>
            </a:pPr>
            <a:r>
              <a:rPr sz="1400" b="1" dirty="0">
                <a:solidFill>
                  <a:srgbClr val="231F20"/>
                </a:solidFill>
                <a:latin typeface="Futura"/>
                <a:cs typeface="Futura"/>
              </a:rPr>
              <a:t>20</a:t>
            </a:r>
            <a:r>
              <a:rPr sz="1400" b="1" spc="-170" dirty="0">
                <a:solidFill>
                  <a:srgbClr val="231F20"/>
                </a:solidFill>
                <a:latin typeface="Futura"/>
                <a:cs typeface="Futura"/>
              </a:rPr>
              <a:t> </a:t>
            </a:r>
            <a:r>
              <a:rPr sz="1000" dirty="0">
                <a:solidFill>
                  <a:srgbClr val="231F20"/>
                </a:solidFill>
                <a:latin typeface="Futura-Medium"/>
                <a:cs typeface="Futura-Medium"/>
              </a:rPr>
              <a:t>CPS</a:t>
            </a:r>
            <a:endParaRPr sz="1000" dirty="0">
              <a:latin typeface="Futura-Medium"/>
              <a:cs typeface="Futura-Medium"/>
            </a:endParaRPr>
          </a:p>
        </p:txBody>
      </p:sp>
      <p:sp>
        <p:nvSpPr>
          <p:cNvPr id="58" name="Rechthoek 57">
            <a:extLst>
              <a:ext uri="{FF2B5EF4-FFF2-40B4-BE49-F238E27FC236}">
                <a16:creationId xmlns:a16="http://schemas.microsoft.com/office/drawing/2014/main" id="{68820749-20B4-424D-B077-DAB6E10D5D36}"/>
              </a:ext>
            </a:extLst>
          </p:cNvPr>
          <p:cNvSpPr/>
          <p:nvPr/>
        </p:nvSpPr>
        <p:spPr>
          <a:xfrm>
            <a:off x="7776164" y="1765300"/>
            <a:ext cx="5958886" cy="1031051"/>
          </a:xfrm>
          <a:prstGeom prst="rect">
            <a:avLst/>
          </a:prstGeom>
        </p:spPr>
        <p:txBody>
          <a:bodyPr wrap="square">
            <a:spAutoFit/>
          </a:bodyPr>
          <a:lstStyle/>
          <a:p>
            <a:r>
              <a:rPr lang="en-US" sz="1000" dirty="0">
                <a:latin typeface="Futura" panose="020B0602020204020303" pitchFamily="34" charset="-79"/>
                <a:cs typeface="Futura" panose="020B0602020204020303" pitchFamily="34" charset="-79"/>
              </a:rPr>
              <a:t>SYMBIOTISCH VOEDINGSSUPPLEMENT OP BASIS VAN</a:t>
            </a:r>
            <a:r>
              <a:rPr lang="en-US" sz="400" dirty="0">
                <a:latin typeface="Futura" panose="020B0602020204020303" pitchFamily="34" charset="-79"/>
                <a:cs typeface="Futura" panose="020B0602020204020303" pitchFamily="34" charset="-79"/>
              </a:rPr>
              <a:t> </a:t>
            </a:r>
          </a:p>
          <a:p>
            <a:endParaRPr lang="en-US" sz="400" dirty="0">
              <a:latin typeface="Futura" panose="020B0602020204020303" pitchFamily="34" charset="-79"/>
              <a:cs typeface="Futura" panose="020B0602020204020303" pitchFamily="34" charset="-79"/>
            </a:endParaRPr>
          </a:p>
          <a:p>
            <a:r>
              <a:rPr lang="en-US" sz="1100" b="1" dirty="0">
                <a:latin typeface="Futura" panose="020B0602020204020303" pitchFamily="34" charset="-79"/>
                <a:cs typeface="Futura" panose="020B0602020204020303" pitchFamily="34" charset="-79"/>
              </a:rPr>
              <a:t>S. BOULARDII, EEN MENGSEL VAN 6 GESELECTEERDE </a:t>
            </a:r>
          </a:p>
          <a:p>
            <a:r>
              <a:rPr lang="en-US" sz="1100" b="1" dirty="0">
                <a:latin typeface="Futura" panose="020B0602020204020303" pitchFamily="34" charset="-79"/>
                <a:cs typeface="Futura" panose="020B0602020204020303" pitchFamily="34" charset="-79"/>
              </a:rPr>
              <a:t>PROBIOTISCHE SOORTEN, L. ACIDOPHILUS, PROBIOTISCHE SPOREN </a:t>
            </a:r>
          </a:p>
          <a:p>
            <a:r>
              <a:rPr lang="en-US" sz="1100" b="1" dirty="0">
                <a:latin typeface="Futura" panose="020B0602020204020303" pitchFamily="34" charset="-79"/>
                <a:cs typeface="Futura" panose="020B0602020204020303" pitchFamily="34" charset="-79"/>
              </a:rPr>
              <a:t>(BACILLUS SUBTILIS EN BACILLUS-COAGULANS) EN NUCLEOTIDEN</a:t>
            </a:r>
            <a:endParaRPr lang="en-US" sz="400" b="1" dirty="0">
              <a:latin typeface="Futura" panose="020B0602020204020303" pitchFamily="34" charset="-79"/>
              <a:cs typeface="Futura" panose="020B0602020204020303" pitchFamily="34" charset="-79"/>
            </a:endParaRPr>
          </a:p>
          <a:p>
            <a:endParaRPr lang="en-US" sz="400" b="1" dirty="0">
              <a:latin typeface="Futura" panose="020B0602020204020303" pitchFamily="34" charset="-79"/>
              <a:cs typeface="Futura" panose="020B0602020204020303" pitchFamily="34" charset="-79"/>
            </a:endParaRPr>
          </a:p>
          <a:p>
            <a:r>
              <a:rPr lang="en-US" sz="1000" dirty="0">
                <a:latin typeface="Futura" panose="020B0602020204020303" pitchFamily="34" charset="-79"/>
                <a:cs typeface="Futura" panose="020B0602020204020303" pitchFamily="34" charset="-79"/>
              </a:rPr>
              <a:t>BEVORDERT EEN SNEL HERSTEL VAN HET EVENWICHT VAN </a:t>
            </a:r>
            <a:r>
              <a:rPr lang="en-US" sz="1000">
                <a:latin typeface="Futura" panose="020B0602020204020303" pitchFamily="34" charset="-79"/>
                <a:cs typeface="Futura" panose="020B0602020204020303" pitchFamily="34" charset="-79"/>
              </a:rPr>
              <a:t>DE DARMFLORA</a:t>
            </a:r>
            <a:endParaRPr lang="en-US" sz="1000" dirty="0">
              <a:latin typeface="Futura" panose="020B0602020204020303" pitchFamily="34" charset="-79"/>
              <a:cs typeface="Futura" panose="020B0602020204020303" pitchFamily="34" charset="-79"/>
            </a:endParaRPr>
          </a:p>
        </p:txBody>
      </p:sp>
      <p:sp>
        <p:nvSpPr>
          <p:cNvPr id="59" name="Rechthoek 58">
            <a:extLst>
              <a:ext uri="{FF2B5EF4-FFF2-40B4-BE49-F238E27FC236}">
                <a16:creationId xmlns:a16="http://schemas.microsoft.com/office/drawing/2014/main" id="{6332FDE6-2736-C540-93AC-1CCDBBBC415E}"/>
              </a:ext>
            </a:extLst>
          </p:cNvPr>
          <p:cNvSpPr/>
          <p:nvPr/>
        </p:nvSpPr>
        <p:spPr>
          <a:xfrm>
            <a:off x="7768149" y="1308100"/>
            <a:ext cx="2842701" cy="430887"/>
          </a:xfrm>
          <a:prstGeom prst="rect">
            <a:avLst/>
          </a:prstGeom>
        </p:spPr>
        <p:txBody>
          <a:bodyPr wrap="none">
            <a:spAutoFit/>
          </a:bodyPr>
          <a:lstStyle/>
          <a:p>
            <a:r>
              <a:rPr lang="nl-NL" sz="2200" b="1" spc="75" dirty="0">
                <a:solidFill>
                  <a:srgbClr val="7097C7"/>
                </a:solidFill>
                <a:latin typeface="Futura" panose="020B0602020204020303" pitchFamily="34" charset="-79"/>
                <a:cs typeface="Futura" panose="020B0602020204020303" pitchFamily="34" charset="-79"/>
              </a:rPr>
              <a:t>2</a:t>
            </a:r>
            <a:r>
              <a:rPr lang="nl-NL" sz="2200" b="1" spc="204" dirty="0">
                <a:solidFill>
                  <a:srgbClr val="7097C7"/>
                </a:solidFill>
                <a:latin typeface="Futura" panose="020B0602020204020303" pitchFamily="34" charset="-79"/>
                <a:cs typeface="Futura" panose="020B0602020204020303" pitchFamily="34" charset="-79"/>
              </a:rPr>
              <a:t>0</a:t>
            </a:r>
            <a:r>
              <a:rPr lang="nl-NL" sz="2200" b="1" spc="-40" dirty="0">
                <a:solidFill>
                  <a:srgbClr val="7097C7"/>
                </a:solidFill>
                <a:latin typeface="Futura" panose="020B0602020204020303" pitchFamily="34" charset="-79"/>
                <a:cs typeface="Futura" panose="020B0602020204020303" pitchFamily="34" charset="-79"/>
              </a:rPr>
              <a:t> </a:t>
            </a:r>
            <a:r>
              <a:rPr lang="nl-NL" sz="2200" b="1" spc="-145" dirty="0">
                <a:solidFill>
                  <a:srgbClr val="7097C7"/>
                </a:solidFill>
                <a:latin typeface="Futura" panose="020B0602020204020303" pitchFamily="34" charset="-79"/>
                <a:cs typeface="Futura" panose="020B0602020204020303" pitchFamily="34" charset="-79"/>
              </a:rPr>
              <a:t>-</a:t>
            </a:r>
            <a:r>
              <a:rPr lang="nl-NL" sz="2200" b="1" spc="-65" dirty="0">
                <a:solidFill>
                  <a:srgbClr val="7097C7"/>
                </a:solidFill>
                <a:latin typeface="Futura" panose="020B0602020204020303" pitchFamily="34" charset="-79"/>
                <a:cs typeface="Futura" panose="020B0602020204020303" pitchFamily="34" charset="-79"/>
              </a:rPr>
              <a:t> </a:t>
            </a:r>
            <a:r>
              <a:rPr lang="nl-NL" sz="2200" b="1" spc="200" dirty="0">
                <a:solidFill>
                  <a:srgbClr val="7097C7"/>
                </a:solidFill>
                <a:latin typeface="Futura" panose="020B0602020204020303" pitchFamily="34" charset="-79"/>
                <a:cs typeface="Futura" panose="020B0602020204020303" pitchFamily="34" charset="-79"/>
              </a:rPr>
              <a:t>1</a:t>
            </a:r>
            <a:r>
              <a:rPr lang="nl-NL" sz="2200" b="1" spc="204" dirty="0">
                <a:solidFill>
                  <a:srgbClr val="7097C7"/>
                </a:solidFill>
                <a:latin typeface="Futura" panose="020B0602020204020303" pitchFamily="34" charset="-79"/>
                <a:cs typeface="Futura" panose="020B0602020204020303" pitchFamily="34" charset="-79"/>
              </a:rPr>
              <a:t>0</a:t>
            </a:r>
            <a:r>
              <a:rPr lang="nl-NL" sz="2200" b="1" spc="-65" dirty="0">
                <a:solidFill>
                  <a:srgbClr val="7097C7"/>
                </a:solidFill>
                <a:latin typeface="Futura" panose="020B0602020204020303" pitchFamily="34" charset="-79"/>
                <a:cs typeface="Futura" panose="020B0602020204020303" pitchFamily="34" charset="-79"/>
              </a:rPr>
              <a:t> </a:t>
            </a:r>
            <a:r>
              <a:rPr lang="nl-NL" sz="2200" b="1" spc="-35" dirty="0">
                <a:solidFill>
                  <a:srgbClr val="7097C7"/>
                </a:solidFill>
                <a:latin typeface="Futura" panose="020B0602020204020303" pitchFamily="34" charset="-79"/>
                <a:cs typeface="Futura" panose="020B0602020204020303" pitchFamily="34" charset="-79"/>
              </a:rPr>
              <a:t>CAPSULES</a:t>
            </a:r>
            <a:endParaRPr lang="en-US" sz="2200" b="1" dirty="0">
              <a:latin typeface="Futura" panose="020B0602020204020303" pitchFamily="34" charset="-79"/>
              <a:cs typeface="Futura" panose="020B0602020204020303" pitchFamily="34" charset="-79"/>
            </a:endParaRPr>
          </a:p>
        </p:txBody>
      </p:sp>
      <p:sp>
        <p:nvSpPr>
          <p:cNvPr id="60" name="Rechthoek 59">
            <a:extLst>
              <a:ext uri="{FF2B5EF4-FFF2-40B4-BE49-F238E27FC236}">
                <a16:creationId xmlns:a16="http://schemas.microsoft.com/office/drawing/2014/main" id="{786731A5-CF3D-1446-B9A7-B285C11EE287}"/>
              </a:ext>
            </a:extLst>
          </p:cNvPr>
          <p:cNvSpPr/>
          <p:nvPr/>
        </p:nvSpPr>
        <p:spPr>
          <a:xfrm>
            <a:off x="11062830" y="2786440"/>
            <a:ext cx="3325922" cy="1569660"/>
          </a:xfrm>
          <a:prstGeom prst="rect">
            <a:avLst/>
          </a:prstGeom>
        </p:spPr>
        <p:txBody>
          <a:bodyPr wrap="square">
            <a:spAutoFit/>
          </a:bodyPr>
          <a:lstStyle/>
          <a:p>
            <a:pPr marL="171450" indent="-171450" algn="just">
              <a:buFont typeface="Arial" panose="020B0604020202020204" pitchFamily="34" charset="0"/>
              <a:buChar char="•"/>
            </a:pPr>
            <a:r>
              <a:rPr lang="en-US" sz="800" dirty="0" err="1">
                <a:latin typeface="Futura Medium" panose="020B0602020204020303" pitchFamily="34" charset="-79"/>
                <a:cs typeface="Futura Medium" panose="020B0602020204020303" pitchFamily="34" charset="-79"/>
              </a:rPr>
              <a:t>Unieke</a:t>
            </a:r>
            <a:r>
              <a:rPr lang="en-US" sz="800" dirty="0">
                <a:latin typeface="Futura Medium" panose="020B0602020204020303" pitchFamily="34" charset="-79"/>
                <a:cs typeface="Futura Medium" panose="020B0602020204020303" pitchFamily="34" charset="-79"/>
              </a:rPr>
              <a:t> </a:t>
            </a:r>
            <a:r>
              <a:rPr lang="en-US" sz="800" dirty="0" err="1">
                <a:latin typeface="Futura Medium" panose="020B0602020204020303" pitchFamily="34" charset="-79"/>
                <a:cs typeface="Futura Medium" panose="020B0602020204020303" pitchFamily="34" charset="-79"/>
              </a:rPr>
              <a:t>en</a:t>
            </a:r>
            <a:r>
              <a:rPr lang="en-US" sz="800" dirty="0">
                <a:latin typeface="Futura Medium" panose="020B0602020204020303" pitchFamily="34" charset="-79"/>
                <a:cs typeface="Futura Medium" panose="020B0602020204020303" pitchFamily="34" charset="-79"/>
              </a:rPr>
              <a:t> </a:t>
            </a:r>
            <a:r>
              <a:rPr lang="en-US" sz="800" dirty="0" err="1">
                <a:latin typeface="Futura Medium" panose="020B0602020204020303" pitchFamily="34" charset="-79"/>
                <a:cs typeface="Futura Medium" panose="020B0602020204020303" pitchFamily="34" charset="-79"/>
              </a:rPr>
              <a:t>innovatieve</a:t>
            </a:r>
            <a:r>
              <a:rPr lang="en-US" sz="800" dirty="0">
                <a:latin typeface="Futura Medium" panose="020B0602020204020303" pitchFamily="34" charset="-79"/>
                <a:cs typeface="Futura Medium" panose="020B0602020204020303" pitchFamily="34" charset="-79"/>
              </a:rPr>
              <a:t> </a:t>
            </a:r>
            <a:r>
              <a:rPr lang="en-US" sz="800" dirty="0" err="1">
                <a:latin typeface="Futura Medium" panose="020B0602020204020303" pitchFamily="34" charset="-79"/>
                <a:cs typeface="Futura Medium" panose="020B0602020204020303" pitchFamily="34" charset="-79"/>
              </a:rPr>
              <a:t>formule</a:t>
            </a:r>
            <a:r>
              <a:rPr lang="en-US" sz="800" dirty="0">
                <a:latin typeface="Futura Medium" panose="020B0602020204020303" pitchFamily="34" charset="-79"/>
                <a:cs typeface="Futura Medium" panose="020B0602020204020303" pitchFamily="34" charset="-79"/>
              </a:rPr>
              <a:t> </a:t>
            </a:r>
            <a:r>
              <a:rPr lang="en-US" sz="800" dirty="0" err="1">
                <a:latin typeface="Futura Medium" panose="020B0602020204020303" pitchFamily="34" charset="-79"/>
                <a:cs typeface="Futura Medium" panose="020B0602020204020303" pitchFamily="34" charset="-79"/>
              </a:rPr>
              <a:t>voor</a:t>
            </a:r>
            <a:r>
              <a:rPr lang="en-US" sz="800" dirty="0">
                <a:latin typeface="Futura Medium" panose="020B0602020204020303" pitchFamily="34" charset="-79"/>
                <a:cs typeface="Futura Medium" panose="020B0602020204020303" pitchFamily="34" charset="-79"/>
              </a:rPr>
              <a:t> </a:t>
            </a:r>
            <a:r>
              <a:rPr lang="en-US" sz="800" dirty="0" err="1">
                <a:latin typeface="Futura Medium" panose="020B0602020204020303" pitchFamily="34" charset="-79"/>
                <a:cs typeface="Futura Medium" panose="020B0602020204020303" pitchFamily="34" charset="-79"/>
              </a:rPr>
              <a:t>kwantiteit</a:t>
            </a:r>
            <a:r>
              <a:rPr lang="en-US" sz="800" dirty="0">
                <a:latin typeface="Futura Medium" panose="020B0602020204020303" pitchFamily="34" charset="-79"/>
                <a:cs typeface="Futura Medium" panose="020B0602020204020303" pitchFamily="34" charset="-79"/>
              </a:rPr>
              <a:t> </a:t>
            </a:r>
            <a:r>
              <a:rPr lang="en-US" sz="800" dirty="0" err="1">
                <a:latin typeface="Futura Medium" panose="020B0602020204020303" pitchFamily="34" charset="-79"/>
                <a:cs typeface="Futura Medium" panose="020B0602020204020303" pitchFamily="34" charset="-79"/>
              </a:rPr>
              <a:t>en</a:t>
            </a:r>
            <a:r>
              <a:rPr lang="en-US" sz="800" dirty="0">
                <a:latin typeface="Futura Medium" panose="020B0602020204020303" pitchFamily="34" charset="-79"/>
                <a:cs typeface="Futura Medium" panose="020B0602020204020303" pitchFamily="34" charset="-79"/>
              </a:rPr>
              <a:t> </a:t>
            </a:r>
            <a:r>
              <a:rPr lang="en-US" sz="800" dirty="0" err="1">
                <a:latin typeface="Futura Medium" panose="020B0602020204020303" pitchFamily="34" charset="-79"/>
                <a:cs typeface="Futura Medium" panose="020B0602020204020303" pitchFamily="34" charset="-79"/>
              </a:rPr>
              <a:t>kwaliteit</a:t>
            </a:r>
            <a:r>
              <a:rPr lang="en-US" sz="800" dirty="0">
                <a:latin typeface="Futura Medium" panose="020B0602020204020303" pitchFamily="34" charset="-79"/>
                <a:cs typeface="Futura Medium" panose="020B0602020204020303" pitchFamily="34" charset="-79"/>
              </a:rPr>
              <a:t> van </a:t>
            </a:r>
          </a:p>
          <a:p>
            <a:pPr algn="just"/>
            <a:r>
              <a:rPr lang="en-US" sz="800" dirty="0">
                <a:latin typeface="Futura Medium" panose="020B0602020204020303" pitchFamily="34" charset="-79"/>
                <a:cs typeface="Futura Medium" panose="020B0602020204020303" pitchFamily="34" charset="-79"/>
              </a:rPr>
              <a:t>      </a:t>
            </a:r>
            <a:r>
              <a:rPr lang="en-US" sz="800" dirty="0" err="1">
                <a:latin typeface="Futura Medium" panose="020B0602020204020303" pitchFamily="34" charset="-79"/>
                <a:cs typeface="Futura Medium" panose="020B0602020204020303" pitchFamily="34" charset="-79"/>
              </a:rPr>
              <a:t>probiotische</a:t>
            </a:r>
            <a:r>
              <a:rPr lang="en-US" sz="800" dirty="0">
                <a:latin typeface="Futura Medium" panose="020B0602020204020303" pitchFamily="34" charset="-79"/>
                <a:cs typeface="Futura Medium" panose="020B0602020204020303" pitchFamily="34" charset="-79"/>
              </a:rPr>
              <a:t> stamen </a:t>
            </a:r>
            <a:r>
              <a:rPr lang="en-US" sz="800" dirty="0" err="1">
                <a:latin typeface="Futura Medium" panose="020B0602020204020303" pitchFamily="34" charset="-79"/>
                <a:cs typeface="Futura Medium" panose="020B0602020204020303" pitchFamily="34" charset="-79"/>
              </a:rPr>
              <a:t>verschillende</a:t>
            </a:r>
            <a:r>
              <a:rPr lang="en-US" sz="800" dirty="0">
                <a:latin typeface="Futura Medium" panose="020B0602020204020303" pitchFamily="34" charset="-79"/>
                <a:cs typeface="Futura Medium" panose="020B0602020204020303" pitchFamily="34" charset="-79"/>
              </a:rPr>
              <a:t> </a:t>
            </a:r>
            <a:r>
              <a:rPr lang="en-US" sz="800" dirty="0" err="1">
                <a:latin typeface="Futura Medium" panose="020B0602020204020303" pitchFamily="34" charset="-79"/>
                <a:cs typeface="Futura Medium" panose="020B0602020204020303" pitchFamily="34" charset="-79"/>
              </a:rPr>
              <a:t>en</a:t>
            </a:r>
            <a:r>
              <a:rPr lang="en-US" sz="800" dirty="0">
                <a:latin typeface="Futura Medium" panose="020B0602020204020303" pitchFamily="34" charset="-79"/>
                <a:cs typeface="Futura Medium" panose="020B0602020204020303" pitchFamily="34" charset="-79"/>
              </a:rPr>
              <a:t> </a:t>
            </a:r>
            <a:r>
              <a:rPr lang="en-US" sz="800" dirty="0" err="1">
                <a:latin typeface="Futura Medium" panose="020B0602020204020303" pitchFamily="34" charset="-79"/>
                <a:cs typeface="Futura Medium" panose="020B0602020204020303" pitchFamily="34" charset="-79"/>
              </a:rPr>
              <a:t>probiotische</a:t>
            </a:r>
            <a:r>
              <a:rPr lang="en-US" sz="800" dirty="0">
                <a:latin typeface="Futura Medium" panose="020B0602020204020303" pitchFamily="34" charset="-79"/>
                <a:cs typeface="Futura Medium" panose="020B0602020204020303" pitchFamily="34" charset="-79"/>
              </a:rPr>
              <a:t> </a:t>
            </a:r>
            <a:r>
              <a:rPr lang="en-US" sz="800" dirty="0" err="1">
                <a:latin typeface="Futura Medium" panose="020B0602020204020303" pitchFamily="34" charset="-79"/>
                <a:cs typeface="Futura Medium" panose="020B0602020204020303" pitchFamily="34" charset="-79"/>
              </a:rPr>
              <a:t>sporen</a:t>
            </a:r>
            <a:r>
              <a:rPr lang="en-US" sz="800" dirty="0">
                <a:latin typeface="Futura Medium" panose="020B0602020204020303" pitchFamily="34" charset="-79"/>
                <a:cs typeface="Futura Medium" panose="020B0602020204020303" pitchFamily="34" charset="-79"/>
              </a:rPr>
              <a:t> om </a:t>
            </a:r>
          </a:p>
          <a:p>
            <a:pPr algn="just"/>
            <a:r>
              <a:rPr lang="en-US" sz="800" dirty="0">
                <a:latin typeface="Futura Medium" panose="020B0602020204020303" pitchFamily="34" charset="-79"/>
                <a:cs typeface="Futura Medium" panose="020B0602020204020303" pitchFamily="34" charset="-79"/>
              </a:rPr>
              <a:t>      </a:t>
            </a:r>
            <a:r>
              <a:rPr lang="en-US" sz="800" dirty="0" err="1">
                <a:latin typeface="Futura Medium" panose="020B0602020204020303" pitchFamily="34" charset="-79"/>
                <a:cs typeface="Futura Medium" panose="020B0602020204020303" pitchFamily="34" charset="-79"/>
              </a:rPr>
              <a:t>kolonisatie</a:t>
            </a:r>
            <a:r>
              <a:rPr lang="en-US" sz="800" dirty="0">
                <a:latin typeface="Futura Medium" panose="020B0602020204020303" pitchFamily="34" charset="-79"/>
                <a:cs typeface="Futura Medium" panose="020B0602020204020303" pitchFamily="34" charset="-79"/>
              </a:rPr>
              <a:t> in de </a:t>
            </a:r>
            <a:r>
              <a:rPr lang="en-US" sz="800" dirty="0" err="1">
                <a:latin typeface="Futura Medium" panose="020B0602020204020303" pitchFamily="34" charset="-79"/>
                <a:cs typeface="Futura Medium" panose="020B0602020204020303" pitchFamily="34" charset="-79"/>
              </a:rPr>
              <a:t>verschillende</a:t>
            </a:r>
            <a:r>
              <a:rPr lang="en-US" sz="800" dirty="0">
                <a:latin typeface="Futura Medium" panose="020B0602020204020303" pitchFamily="34" charset="-79"/>
                <a:cs typeface="Futura Medium" panose="020B0602020204020303" pitchFamily="34" charset="-79"/>
              </a:rPr>
              <a:t> </a:t>
            </a:r>
            <a:r>
              <a:rPr lang="en-US" sz="800" dirty="0" err="1">
                <a:latin typeface="Futura Medium" panose="020B0602020204020303" pitchFamily="34" charset="-79"/>
                <a:cs typeface="Futura Medium" panose="020B0602020204020303" pitchFamily="34" charset="-79"/>
              </a:rPr>
              <a:t>darmsegmenten</a:t>
            </a:r>
            <a:r>
              <a:rPr lang="en-US" sz="800" dirty="0">
                <a:latin typeface="Futura Medium" panose="020B0602020204020303" pitchFamily="34" charset="-79"/>
                <a:cs typeface="Futura Medium" panose="020B0602020204020303" pitchFamily="34" charset="-79"/>
              </a:rPr>
              <a:t> </a:t>
            </a:r>
            <a:r>
              <a:rPr lang="en-US" sz="800" dirty="0" err="1">
                <a:latin typeface="Futura Medium" panose="020B0602020204020303" pitchFamily="34" charset="-79"/>
                <a:cs typeface="Futura Medium" panose="020B0602020204020303" pitchFamily="34" charset="-79"/>
              </a:rPr>
              <a:t>te</a:t>
            </a:r>
            <a:r>
              <a:rPr lang="en-US" sz="800" dirty="0">
                <a:latin typeface="Futura Medium" panose="020B0602020204020303" pitchFamily="34" charset="-79"/>
                <a:cs typeface="Futura Medium" panose="020B0602020204020303" pitchFamily="34" charset="-79"/>
              </a:rPr>
              <a:t> </a:t>
            </a:r>
            <a:r>
              <a:rPr lang="en-US" sz="800" dirty="0" err="1">
                <a:latin typeface="Futura Medium" panose="020B0602020204020303" pitchFamily="34" charset="-79"/>
                <a:cs typeface="Futura Medium" panose="020B0602020204020303" pitchFamily="34" charset="-79"/>
              </a:rPr>
              <a:t>bevorderen</a:t>
            </a:r>
            <a:r>
              <a:rPr lang="en-US" sz="800" dirty="0">
                <a:latin typeface="Futura Medium" panose="020B0602020204020303" pitchFamily="34" charset="-79"/>
                <a:cs typeface="Futura Medium" panose="020B0602020204020303" pitchFamily="34" charset="-79"/>
              </a:rPr>
              <a:t>.</a:t>
            </a:r>
          </a:p>
          <a:p>
            <a:pPr marL="171450" indent="-171450" algn="just">
              <a:buFont typeface="Arial" panose="020B0604020202020204" pitchFamily="34" charset="0"/>
              <a:buChar char="•"/>
            </a:pPr>
            <a:r>
              <a:rPr lang="en-US" sz="800" dirty="0" err="1">
                <a:latin typeface="Futura Medium" panose="020B0602020204020303" pitchFamily="34" charset="-79"/>
                <a:cs typeface="Futura Medium" panose="020B0602020204020303" pitchFamily="34" charset="-79"/>
              </a:rPr>
              <a:t>Tegelijkertijd</a:t>
            </a:r>
            <a:r>
              <a:rPr lang="en-US" sz="800" dirty="0">
                <a:latin typeface="Futura Medium" panose="020B0602020204020303" pitchFamily="34" charset="-79"/>
                <a:cs typeface="Futura Medium" panose="020B0602020204020303" pitchFamily="34" charset="-79"/>
              </a:rPr>
              <a:t> </a:t>
            </a:r>
            <a:r>
              <a:rPr lang="en-US" sz="800" dirty="0" err="1">
                <a:latin typeface="Futura Medium" panose="020B0602020204020303" pitchFamily="34" charset="-79"/>
                <a:cs typeface="Futura Medium" panose="020B0602020204020303" pitchFamily="34" charset="-79"/>
              </a:rPr>
              <a:t>speelt</a:t>
            </a:r>
            <a:r>
              <a:rPr lang="en-US" sz="800" dirty="0">
                <a:latin typeface="Futura Medium" panose="020B0602020204020303" pitchFamily="34" charset="-79"/>
                <a:cs typeface="Futura Medium" panose="020B0602020204020303" pitchFamily="34" charset="-79"/>
              </a:rPr>
              <a:t> het </a:t>
            </a:r>
            <a:r>
              <a:rPr lang="en-US" sz="800" dirty="0" err="1">
                <a:latin typeface="Futura Medium" panose="020B0602020204020303" pitchFamily="34" charset="-79"/>
                <a:cs typeface="Futura Medium" panose="020B0602020204020303" pitchFamily="34" charset="-79"/>
              </a:rPr>
              <a:t>een</a:t>
            </a:r>
            <a:r>
              <a:rPr lang="en-US" sz="800" dirty="0">
                <a:latin typeface="Futura Medium" panose="020B0602020204020303" pitchFamily="34" charset="-79"/>
                <a:cs typeface="Futura Medium" panose="020B0602020204020303" pitchFamily="34" charset="-79"/>
              </a:rPr>
              <a:t> </a:t>
            </a:r>
            <a:r>
              <a:rPr lang="en-US" sz="800" dirty="0" err="1">
                <a:latin typeface="Futura Medium" panose="020B0602020204020303" pitchFamily="34" charset="-79"/>
                <a:cs typeface="Futura Medium" panose="020B0602020204020303" pitchFamily="34" charset="-79"/>
              </a:rPr>
              <a:t>probiotische</a:t>
            </a:r>
            <a:r>
              <a:rPr lang="en-US" sz="800" dirty="0">
                <a:latin typeface="Futura Medium" panose="020B0602020204020303" pitchFamily="34" charset="-79"/>
                <a:cs typeface="Futura Medium" panose="020B0602020204020303" pitchFamily="34" charset="-79"/>
              </a:rPr>
              <a:t> </a:t>
            </a:r>
            <a:r>
              <a:rPr lang="en-US" sz="800" dirty="0" err="1">
                <a:latin typeface="Futura Medium" panose="020B0602020204020303" pitchFamily="34" charset="-79"/>
                <a:cs typeface="Futura Medium" panose="020B0602020204020303" pitchFamily="34" charset="-79"/>
              </a:rPr>
              <a:t>en</a:t>
            </a:r>
            <a:r>
              <a:rPr lang="en-US" sz="800" dirty="0">
                <a:latin typeface="Futura Medium" panose="020B0602020204020303" pitchFamily="34" charset="-79"/>
                <a:cs typeface="Futura Medium" panose="020B0602020204020303" pitchFamily="34" charset="-79"/>
              </a:rPr>
              <a:t> </a:t>
            </a:r>
            <a:r>
              <a:rPr lang="en-US" sz="800" dirty="0" err="1">
                <a:latin typeface="Futura Medium" panose="020B0602020204020303" pitchFamily="34" charset="-79"/>
                <a:cs typeface="Futura Medium" panose="020B0602020204020303" pitchFamily="34" charset="-79"/>
              </a:rPr>
              <a:t>wassende</a:t>
            </a:r>
            <a:r>
              <a:rPr lang="en-US" sz="800" dirty="0">
                <a:latin typeface="Futura Medium" panose="020B0602020204020303" pitchFamily="34" charset="-79"/>
                <a:cs typeface="Futura Medium" panose="020B0602020204020303" pitchFamily="34" charset="-79"/>
              </a:rPr>
              <a:t> </a:t>
            </a:r>
            <a:r>
              <a:rPr lang="en-US" sz="800" dirty="0" err="1">
                <a:latin typeface="Futura Medium" panose="020B0602020204020303" pitchFamily="34" charset="-79"/>
                <a:cs typeface="Futura Medium" panose="020B0602020204020303" pitchFamily="34" charset="-79"/>
              </a:rPr>
              <a:t>effectrol</a:t>
            </a:r>
            <a:endParaRPr lang="en-US" sz="800" dirty="0">
              <a:latin typeface="Futura Medium" panose="020B0602020204020303" pitchFamily="34" charset="-79"/>
              <a:cs typeface="Futura Medium" panose="020B0602020204020303" pitchFamily="34" charset="-79"/>
            </a:endParaRPr>
          </a:p>
          <a:p>
            <a:pPr algn="just"/>
            <a:r>
              <a:rPr lang="en-US" sz="800" dirty="0">
                <a:latin typeface="Futura Medium" panose="020B0602020204020303" pitchFamily="34" charset="-79"/>
                <a:cs typeface="Futura Medium" panose="020B0602020204020303" pitchFamily="34" charset="-79"/>
              </a:rPr>
              <a:t>      op het </a:t>
            </a:r>
            <a:r>
              <a:rPr lang="en-US" sz="800" dirty="0" err="1">
                <a:latin typeface="Futura Medium" panose="020B0602020204020303" pitchFamily="34" charset="-79"/>
                <a:cs typeface="Futura Medium" panose="020B0602020204020303" pitchFamily="34" charset="-79"/>
              </a:rPr>
              <a:t>darmslijmvlies</a:t>
            </a:r>
            <a:r>
              <a:rPr lang="en-US" sz="800" dirty="0">
                <a:latin typeface="Futura Medium" panose="020B0602020204020303" pitchFamily="34" charset="-79"/>
                <a:cs typeface="Futura Medium" panose="020B0602020204020303" pitchFamily="34" charset="-79"/>
              </a:rPr>
              <a:t>.</a:t>
            </a:r>
          </a:p>
          <a:p>
            <a:pPr marL="171450" indent="-171450" algn="just">
              <a:buFont typeface="Arial" panose="020B0604020202020204" pitchFamily="34" charset="0"/>
              <a:buChar char="•"/>
            </a:pPr>
            <a:r>
              <a:rPr lang="en-US" sz="800" dirty="0" err="1">
                <a:latin typeface="Futura Medium" panose="020B0602020204020303" pitchFamily="34" charset="-79"/>
                <a:cs typeface="Futura Medium" panose="020B0602020204020303" pitchFamily="34" charset="-79"/>
              </a:rPr>
              <a:t>Nucleotiden</a:t>
            </a:r>
            <a:r>
              <a:rPr lang="en-US" sz="800" dirty="0">
                <a:latin typeface="Futura Medium" panose="020B0602020204020303" pitchFamily="34" charset="-79"/>
                <a:cs typeface="Futura Medium" panose="020B0602020204020303" pitchFamily="34" charset="-79"/>
              </a:rPr>
              <a:t>, </a:t>
            </a:r>
            <a:r>
              <a:rPr lang="en-US" sz="800" dirty="0" err="1">
                <a:latin typeface="Futura Medium" panose="020B0602020204020303" pitchFamily="34" charset="-79"/>
                <a:cs typeface="Futura Medium" panose="020B0602020204020303" pitchFamily="34" charset="-79"/>
              </a:rPr>
              <a:t>dankzij</a:t>
            </a:r>
            <a:r>
              <a:rPr lang="en-US" sz="800" dirty="0">
                <a:latin typeface="Futura Medium" panose="020B0602020204020303" pitchFamily="34" charset="-79"/>
                <a:cs typeface="Futura Medium" panose="020B0602020204020303" pitchFamily="34" charset="-79"/>
              </a:rPr>
              <a:t> de </a:t>
            </a:r>
            <a:r>
              <a:rPr lang="en-US" sz="800" dirty="0" err="1">
                <a:latin typeface="Futura Medium" panose="020B0602020204020303" pitchFamily="34" charset="-79"/>
                <a:cs typeface="Futura Medium" panose="020B0602020204020303" pitchFamily="34" charset="-79"/>
              </a:rPr>
              <a:t>regenererende</a:t>
            </a:r>
            <a:r>
              <a:rPr lang="en-US" sz="800" dirty="0">
                <a:latin typeface="Futura Medium" panose="020B0602020204020303" pitchFamily="34" charset="-79"/>
                <a:cs typeface="Futura Medium" panose="020B0602020204020303" pitchFamily="34" charset="-79"/>
              </a:rPr>
              <a:t> </a:t>
            </a:r>
            <a:r>
              <a:rPr lang="en-US" sz="800" dirty="0" err="1">
                <a:latin typeface="Futura Medium" panose="020B0602020204020303" pitchFamily="34" charset="-79"/>
                <a:cs typeface="Futura Medium" panose="020B0602020204020303" pitchFamily="34" charset="-79"/>
              </a:rPr>
              <a:t>werking</a:t>
            </a:r>
            <a:r>
              <a:rPr lang="en-US" sz="800" dirty="0">
                <a:latin typeface="Futura Medium" panose="020B0602020204020303" pitchFamily="34" charset="-79"/>
                <a:cs typeface="Futura Medium" panose="020B0602020204020303" pitchFamily="34" charset="-79"/>
              </a:rPr>
              <a:t> op de </a:t>
            </a:r>
            <a:r>
              <a:rPr lang="en-US" sz="800" dirty="0" err="1">
                <a:latin typeface="Futura Medium" panose="020B0602020204020303" pitchFamily="34" charset="-79"/>
                <a:cs typeface="Futura Medium" panose="020B0602020204020303" pitchFamily="34" charset="-79"/>
              </a:rPr>
              <a:t>weefsels</a:t>
            </a:r>
            <a:r>
              <a:rPr lang="en-US" sz="800" dirty="0">
                <a:latin typeface="Futura Medium" panose="020B0602020204020303" pitchFamily="34" charset="-79"/>
                <a:cs typeface="Futura Medium" panose="020B0602020204020303" pitchFamily="34" charset="-79"/>
              </a:rPr>
              <a:t>,</a:t>
            </a:r>
          </a:p>
          <a:p>
            <a:pPr algn="just"/>
            <a:r>
              <a:rPr lang="en-US" sz="800" dirty="0">
                <a:latin typeface="Futura Medium" panose="020B0602020204020303" pitchFamily="34" charset="-79"/>
                <a:cs typeface="Futura Medium" panose="020B0602020204020303" pitchFamily="34" charset="-79"/>
              </a:rPr>
              <a:t>      </a:t>
            </a:r>
            <a:r>
              <a:rPr lang="en-US" sz="800" dirty="0" err="1">
                <a:latin typeface="Futura Medium" panose="020B0602020204020303" pitchFamily="34" charset="-79"/>
                <a:cs typeface="Futura Medium" panose="020B0602020204020303" pitchFamily="34" charset="-79"/>
              </a:rPr>
              <a:t>bevorderen</a:t>
            </a:r>
            <a:r>
              <a:rPr lang="en-US" sz="800" dirty="0">
                <a:latin typeface="Futura Medium" panose="020B0602020204020303" pitchFamily="34" charset="-79"/>
                <a:cs typeface="Futura Medium" panose="020B0602020204020303" pitchFamily="34" charset="-79"/>
              </a:rPr>
              <a:t> het </a:t>
            </a:r>
            <a:r>
              <a:rPr lang="en-US" sz="800" dirty="0" err="1">
                <a:latin typeface="Futura Medium" panose="020B0602020204020303" pitchFamily="34" charset="-79"/>
                <a:cs typeface="Futura Medium" panose="020B0602020204020303" pitchFamily="34" charset="-79"/>
              </a:rPr>
              <a:t>herstel</a:t>
            </a:r>
            <a:r>
              <a:rPr lang="en-US" sz="800" dirty="0">
                <a:latin typeface="Futura Medium" panose="020B0602020204020303" pitchFamily="34" charset="-79"/>
                <a:cs typeface="Futura Medium" panose="020B0602020204020303" pitchFamily="34" charset="-79"/>
              </a:rPr>
              <a:t> </a:t>
            </a:r>
            <a:r>
              <a:rPr lang="en-US" sz="800" dirty="0" err="1">
                <a:latin typeface="Futura Medium" panose="020B0602020204020303" pitchFamily="34" charset="-79"/>
                <a:cs typeface="Futura Medium" panose="020B0602020204020303" pitchFamily="34" charset="-79"/>
              </a:rPr>
              <a:t>en</a:t>
            </a:r>
            <a:r>
              <a:rPr lang="en-US" sz="800" dirty="0">
                <a:latin typeface="Futura Medium" panose="020B0602020204020303" pitchFamily="34" charset="-79"/>
                <a:cs typeface="Futura Medium" panose="020B0602020204020303" pitchFamily="34" charset="-79"/>
              </a:rPr>
              <a:t> de </a:t>
            </a:r>
            <a:r>
              <a:rPr lang="en-US" sz="800" dirty="0" err="1">
                <a:latin typeface="Futura Medium" panose="020B0602020204020303" pitchFamily="34" charset="-79"/>
                <a:cs typeface="Futura Medium" panose="020B0602020204020303" pitchFamily="34" charset="-79"/>
              </a:rPr>
              <a:t>integriteit</a:t>
            </a:r>
            <a:r>
              <a:rPr lang="en-US" sz="800" dirty="0">
                <a:latin typeface="Futura Medium" panose="020B0602020204020303" pitchFamily="34" charset="-79"/>
                <a:cs typeface="Futura Medium" panose="020B0602020204020303" pitchFamily="34" charset="-79"/>
              </a:rPr>
              <a:t> van de </a:t>
            </a:r>
            <a:r>
              <a:rPr lang="en-US" sz="800" dirty="0" err="1">
                <a:latin typeface="Futura Medium" panose="020B0602020204020303" pitchFamily="34" charset="-79"/>
                <a:cs typeface="Futura Medium" panose="020B0602020204020303" pitchFamily="34" charset="-79"/>
              </a:rPr>
              <a:t>darmbarrière</a:t>
            </a:r>
            <a:r>
              <a:rPr lang="en-US" sz="800" dirty="0">
                <a:latin typeface="Futura Medium" panose="020B0602020204020303" pitchFamily="34" charset="-79"/>
                <a:cs typeface="Futura Medium" panose="020B0602020204020303" pitchFamily="34" charset="-79"/>
              </a:rPr>
              <a:t>, </a:t>
            </a:r>
          </a:p>
          <a:p>
            <a:pPr algn="just"/>
            <a:r>
              <a:rPr lang="en-US" sz="800" dirty="0">
                <a:latin typeface="Futura Medium" panose="020B0602020204020303" pitchFamily="34" charset="-79"/>
                <a:cs typeface="Futura Medium" panose="020B0602020204020303" pitchFamily="34" charset="-79"/>
              </a:rPr>
              <a:t>      </a:t>
            </a:r>
            <a:r>
              <a:rPr lang="en-US" sz="800" dirty="0" err="1">
                <a:latin typeface="Futura Medium" panose="020B0602020204020303" pitchFamily="34" charset="-79"/>
                <a:cs typeface="Futura Medium" panose="020B0602020204020303" pitchFamily="34" charset="-79"/>
              </a:rPr>
              <a:t>essentieel</a:t>
            </a:r>
            <a:r>
              <a:rPr lang="en-US" sz="800" dirty="0">
                <a:latin typeface="Futura Medium" panose="020B0602020204020303" pitchFamily="34" charset="-79"/>
                <a:cs typeface="Futura Medium" panose="020B0602020204020303" pitchFamily="34" charset="-79"/>
              </a:rPr>
              <a:t> </a:t>
            </a:r>
            <a:r>
              <a:rPr lang="en-US" sz="800" dirty="0" err="1">
                <a:latin typeface="Futura Medium" panose="020B0602020204020303" pitchFamily="34" charset="-79"/>
                <a:cs typeface="Futura Medium" panose="020B0602020204020303" pitchFamily="34" charset="-79"/>
              </a:rPr>
              <a:t>voor</a:t>
            </a:r>
            <a:r>
              <a:rPr lang="en-US" sz="800" dirty="0">
                <a:latin typeface="Futura Medium" panose="020B0602020204020303" pitchFamily="34" charset="-79"/>
                <a:cs typeface="Futura Medium" panose="020B0602020204020303" pitchFamily="34" charset="-79"/>
              </a:rPr>
              <a:t> </a:t>
            </a:r>
            <a:r>
              <a:rPr lang="en-US" sz="800" dirty="0" err="1">
                <a:latin typeface="Futura Medium" panose="020B0602020204020303" pitchFamily="34" charset="-79"/>
                <a:cs typeface="Futura Medium" panose="020B0602020204020303" pitchFamily="34" charset="-79"/>
              </a:rPr>
              <a:t>een</a:t>
            </a:r>
            <a:r>
              <a:rPr lang="en-US" sz="800" dirty="0">
                <a:latin typeface="Futura Medium" panose="020B0602020204020303" pitchFamily="34" charset="-79"/>
                <a:cs typeface="Futura Medium" panose="020B0602020204020303" pitchFamily="34" charset="-79"/>
              </a:rPr>
              <a:t> </a:t>
            </a:r>
            <a:r>
              <a:rPr lang="en-US" sz="800" dirty="0" err="1">
                <a:latin typeface="Futura Medium" panose="020B0602020204020303" pitchFamily="34" charset="-79"/>
                <a:cs typeface="Futura Medium" panose="020B0602020204020303" pitchFamily="34" charset="-79"/>
              </a:rPr>
              <a:t>goede</a:t>
            </a:r>
            <a:r>
              <a:rPr lang="en-US" sz="800" dirty="0">
                <a:latin typeface="Futura Medium" panose="020B0602020204020303" pitchFamily="34" charset="-79"/>
                <a:cs typeface="Futura Medium" panose="020B0602020204020303" pitchFamily="34" charset="-79"/>
              </a:rPr>
              <a:t> </a:t>
            </a:r>
            <a:r>
              <a:rPr lang="en-US" sz="800" dirty="0" err="1">
                <a:latin typeface="Futura Medium" panose="020B0602020204020303" pitchFamily="34" charset="-79"/>
                <a:cs typeface="Futura Medium" panose="020B0602020204020303" pitchFamily="34" charset="-79"/>
              </a:rPr>
              <a:t>hechting</a:t>
            </a:r>
            <a:r>
              <a:rPr lang="en-US" sz="800" dirty="0">
                <a:latin typeface="Futura Medium" panose="020B0602020204020303" pitchFamily="34" charset="-79"/>
                <a:cs typeface="Futura Medium" panose="020B0602020204020303" pitchFamily="34" charset="-79"/>
              </a:rPr>
              <a:t> van </a:t>
            </a:r>
            <a:r>
              <a:rPr lang="en-US" sz="800" dirty="0" err="1">
                <a:latin typeface="Futura Medium" panose="020B0602020204020303" pitchFamily="34" charset="-79"/>
                <a:cs typeface="Futura Medium" panose="020B0602020204020303" pitchFamily="34" charset="-79"/>
              </a:rPr>
              <a:t>probiotische</a:t>
            </a:r>
            <a:r>
              <a:rPr lang="en-US" sz="800" dirty="0">
                <a:latin typeface="Futura Medium" panose="020B0602020204020303" pitchFamily="34" charset="-79"/>
                <a:cs typeface="Futura Medium" panose="020B0602020204020303" pitchFamily="34" charset="-79"/>
              </a:rPr>
              <a:t> stamen.</a:t>
            </a:r>
          </a:p>
          <a:p>
            <a:pPr marL="171450" indent="-171450" algn="just">
              <a:buFont typeface="Arial" panose="020B0604020202020204" pitchFamily="34" charset="0"/>
              <a:buChar char="•"/>
            </a:pPr>
            <a:r>
              <a:rPr lang="en-US" sz="800" dirty="0">
                <a:latin typeface="Futura Medium" panose="020B0602020204020303" pitchFamily="34" charset="-79"/>
                <a:cs typeface="Futura Medium" panose="020B0602020204020303" pitchFamily="34" charset="-79"/>
              </a:rPr>
              <a:t>Hoog </a:t>
            </a:r>
            <a:r>
              <a:rPr lang="en-US" sz="800" dirty="0" err="1">
                <a:latin typeface="Futura Medium" panose="020B0602020204020303" pitchFamily="34" charset="-79"/>
                <a:cs typeface="Futura Medium" panose="020B0602020204020303" pitchFamily="34" charset="-79"/>
              </a:rPr>
              <a:t>gehalte</a:t>
            </a:r>
            <a:r>
              <a:rPr lang="en-US" sz="800" dirty="0">
                <a:latin typeface="Futura Medium" panose="020B0602020204020303" pitchFamily="34" charset="-79"/>
                <a:cs typeface="Futura Medium" panose="020B0602020204020303" pitchFamily="34" charset="-79"/>
              </a:rPr>
              <a:t> (26,25 </a:t>
            </a:r>
            <a:r>
              <a:rPr lang="en-US" sz="800" dirty="0" err="1">
                <a:latin typeface="Futura Medium" panose="020B0602020204020303" pitchFamily="34" charset="-79"/>
                <a:cs typeface="Futura Medium" panose="020B0602020204020303" pitchFamily="34" charset="-79"/>
              </a:rPr>
              <a:t>mrd</a:t>
            </a:r>
            <a:r>
              <a:rPr lang="en-US" sz="800" dirty="0">
                <a:latin typeface="Futura Medium" panose="020B0602020204020303" pitchFamily="34" charset="-79"/>
                <a:cs typeface="Futura Medium" panose="020B0602020204020303" pitchFamily="34" charset="-79"/>
              </a:rPr>
              <a:t> / cps) </a:t>
            </a:r>
            <a:r>
              <a:rPr lang="en-US" sz="800" dirty="0" err="1">
                <a:latin typeface="Futura Medium" panose="020B0602020204020303" pitchFamily="34" charset="-79"/>
                <a:cs typeface="Futura Medium" panose="020B0602020204020303" pitchFamily="34" charset="-79"/>
              </a:rPr>
              <a:t>aan</a:t>
            </a:r>
            <a:r>
              <a:rPr lang="en-US" sz="800" dirty="0">
                <a:latin typeface="Futura Medium" panose="020B0602020204020303" pitchFamily="34" charset="-79"/>
                <a:cs typeface="Futura Medium" panose="020B0602020204020303" pitchFamily="34" charset="-79"/>
              </a:rPr>
              <a:t> </a:t>
            </a:r>
            <a:r>
              <a:rPr lang="en-US" sz="800" dirty="0" err="1">
                <a:latin typeface="Futura Medium" panose="020B0602020204020303" pitchFamily="34" charset="-79"/>
                <a:cs typeface="Futura Medium" panose="020B0602020204020303" pitchFamily="34" charset="-79"/>
              </a:rPr>
              <a:t>levensvatbare</a:t>
            </a:r>
            <a:r>
              <a:rPr lang="en-US" sz="800" dirty="0">
                <a:latin typeface="Futura Medium" panose="020B0602020204020303" pitchFamily="34" charset="-79"/>
                <a:cs typeface="Futura Medium" panose="020B0602020204020303" pitchFamily="34" charset="-79"/>
              </a:rPr>
              <a:t> </a:t>
            </a:r>
            <a:r>
              <a:rPr lang="en-US" sz="800" dirty="0" err="1">
                <a:latin typeface="Futura Medium" panose="020B0602020204020303" pitchFamily="34" charset="-79"/>
                <a:cs typeface="Futura Medium" panose="020B0602020204020303" pitchFamily="34" charset="-79"/>
              </a:rPr>
              <a:t>probiotische</a:t>
            </a:r>
            <a:r>
              <a:rPr lang="en-US" sz="800" dirty="0">
                <a:latin typeface="Futura Medium" panose="020B0602020204020303" pitchFamily="34" charset="-79"/>
                <a:cs typeface="Futura Medium" panose="020B0602020204020303" pitchFamily="34" charset="-79"/>
              </a:rPr>
              <a:t> </a:t>
            </a:r>
          </a:p>
          <a:p>
            <a:pPr algn="just"/>
            <a:r>
              <a:rPr lang="en-US" sz="800" dirty="0">
                <a:latin typeface="Futura Medium" panose="020B0602020204020303" pitchFamily="34" charset="-79"/>
                <a:cs typeface="Futura Medium" panose="020B0602020204020303" pitchFamily="34" charset="-79"/>
              </a:rPr>
              <a:t>      </a:t>
            </a:r>
            <a:r>
              <a:rPr lang="en-US" sz="800" dirty="0" err="1">
                <a:latin typeface="Futura Medium" panose="020B0602020204020303" pitchFamily="34" charset="-79"/>
                <a:cs typeface="Futura Medium" panose="020B0602020204020303" pitchFamily="34" charset="-79"/>
              </a:rPr>
              <a:t>stammen</a:t>
            </a:r>
            <a:r>
              <a:rPr lang="en-US" sz="800" dirty="0">
                <a:latin typeface="Futura Medium" panose="020B0602020204020303" pitchFamily="34" charset="-79"/>
                <a:cs typeface="Futura Medium" panose="020B0602020204020303" pitchFamily="34" charset="-79"/>
              </a:rPr>
              <a:t> </a:t>
            </a:r>
            <a:r>
              <a:rPr lang="en-US" sz="800" dirty="0" err="1">
                <a:latin typeface="Futura Medium" panose="020B0602020204020303" pitchFamily="34" charset="-79"/>
                <a:cs typeface="Futura Medium" panose="020B0602020204020303" pitchFamily="34" charset="-79"/>
              </a:rPr>
              <a:t>en</a:t>
            </a:r>
            <a:r>
              <a:rPr lang="en-US" sz="800" dirty="0">
                <a:latin typeface="Futura Medium" panose="020B0602020204020303" pitchFamily="34" charset="-79"/>
                <a:cs typeface="Futura Medium" panose="020B0602020204020303" pitchFamily="34" charset="-79"/>
              </a:rPr>
              <a:t> </a:t>
            </a:r>
            <a:r>
              <a:rPr lang="en-US" sz="800" dirty="0" err="1">
                <a:latin typeface="Futura Medium" panose="020B0602020204020303" pitchFamily="34" charset="-79"/>
                <a:cs typeface="Futura Medium" panose="020B0602020204020303" pitchFamily="34" charset="-79"/>
              </a:rPr>
              <a:t>sporen</a:t>
            </a:r>
            <a:r>
              <a:rPr lang="en-US" sz="800" dirty="0">
                <a:latin typeface="Futura Medium" panose="020B0602020204020303" pitchFamily="34" charset="-79"/>
                <a:cs typeface="Futura Medium" panose="020B0602020204020303" pitchFamily="34" charset="-79"/>
              </a:rPr>
              <a:t> die de </a:t>
            </a:r>
            <a:r>
              <a:rPr lang="en-US" sz="800" dirty="0" err="1">
                <a:latin typeface="Futura Medium" panose="020B0602020204020303" pitchFamily="34" charset="-79"/>
                <a:cs typeface="Futura Medium" panose="020B0602020204020303" pitchFamily="34" charset="-79"/>
              </a:rPr>
              <a:t>maagbarrière</a:t>
            </a:r>
            <a:r>
              <a:rPr lang="en-US" sz="800" dirty="0">
                <a:latin typeface="Futura Medium" panose="020B0602020204020303" pitchFamily="34" charset="-79"/>
                <a:cs typeface="Futura Medium" panose="020B0602020204020303" pitchFamily="34" charset="-79"/>
              </a:rPr>
              <a:t> </a:t>
            </a:r>
            <a:r>
              <a:rPr lang="en-US" sz="800" dirty="0" err="1">
                <a:latin typeface="Futura Medium" panose="020B0602020204020303" pitchFamily="34" charset="-79"/>
                <a:cs typeface="Futura Medium" panose="020B0602020204020303" pitchFamily="34" charset="-79"/>
              </a:rPr>
              <a:t>kunnen</a:t>
            </a:r>
            <a:r>
              <a:rPr lang="en-US" sz="800" dirty="0">
                <a:latin typeface="Futura Medium" panose="020B0602020204020303" pitchFamily="34" charset="-79"/>
                <a:cs typeface="Futura Medium" panose="020B0602020204020303" pitchFamily="34" charset="-79"/>
              </a:rPr>
              <a:t> </a:t>
            </a:r>
            <a:r>
              <a:rPr lang="en-US" sz="800" dirty="0" err="1">
                <a:latin typeface="Futura Medium" panose="020B0602020204020303" pitchFamily="34" charset="-79"/>
                <a:cs typeface="Futura Medium" panose="020B0602020204020303" pitchFamily="34" charset="-79"/>
              </a:rPr>
              <a:t>passeren</a:t>
            </a:r>
            <a:r>
              <a:rPr lang="en-US" sz="800" dirty="0">
                <a:latin typeface="Futura Medium" panose="020B0602020204020303" pitchFamily="34" charset="-79"/>
                <a:cs typeface="Futura Medium" panose="020B0602020204020303" pitchFamily="34" charset="-79"/>
              </a:rPr>
              <a:t> </a:t>
            </a:r>
            <a:r>
              <a:rPr lang="en-US" sz="800" dirty="0" err="1">
                <a:latin typeface="Futura Medium" panose="020B0602020204020303" pitchFamily="34" charset="-79"/>
                <a:cs typeface="Futura Medium" panose="020B0602020204020303" pitchFamily="34" charset="-79"/>
              </a:rPr>
              <a:t>en</a:t>
            </a:r>
            <a:r>
              <a:rPr lang="en-US" sz="800" dirty="0">
                <a:latin typeface="Futura Medium" panose="020B0602020204020303" pitchFamily="34" charset="-79"/>
                <a:cs typeface="Futura Medium" panose="020B0602020204020303" pitchFamily="34" charset="-79"/>
              </a:rPr>
              <a:t> </a:t>
            </a:r>
          </a:p>
          <a:p>
            <a:pPr algn="just"/>
            <a:r>
              <a:rPr lang="en-US" sz="800" dirty="0">
                <a:latin typeface="Futura Medium" panose="020B0602020204020303" pitchFamily="34" charset="-79"/>
                <a:cs typeface="Futura Medium" panose="020B0602020204020303" pitchFamily="34" charset="-79"/>
              </a:rPr>
              <a:t>      </a:t>
            </a:r>
            <a:r>
              <a:rPr lang="en-US" sz="800" dirty="0" err="1">
                <a:latin typeface="Futura Medium" panose="020B0602020204020303" pitchFamily="34" charset="-79"/>
                <a:cs typeface="Futura Medium" panose="020B0602020204020303" pitchFamily="34" charset="-79"/>
              </a:rPr>
              <a:t>gemakkelijk</a:t>
            </a:r>
            <a:r>
              <a:rPr lang="en-US" sz="800" dirty="0">
                <a:latin typeface="Futura Medium" panose="020B0602020204020303" pitchFamily="34" charset="-79"/>
                <a:cs typeface="Futura Medium" panose="020B0602020204020303" pitchFamily="34" charset="-79"/>
              </a:rPr>
              <a:t> het </a:t>
            </a:r>
            <a:r>
              <a:rPr lang="en-US" sz="800" dirty="0" err="1">
                <a:latin typeface="Futura Medium" panose="020B0602020204020303" pitchFamily="34" charset="-79"/>
                <a:cs typeface="Futura Medium" panose="020B0602020204020303" pitchFamily="34" charset="-79"/>
              </a:rPr>
              <a:t>darmslijmvlies</a:t>
            </a:r>
            <a:r>
              <a:rPr lang="en-US" sz="800" dirty="0">
                <a:latin typeface="Futura Medium" panose="020B0602020204020303" pitchFamily="34" charset="-79"/>
                <a:cs typeface="Futura Medium" panose="020B0602020204020303" pitchFamily="34" charset="-79"/>
              </a:rPr>
              <a:t> </a:t>
            </a:r>
            <a:r>
              <a:rPr lang="en-US" sz="800" dirty="0" err="1">
                <a:latin typeface="Futura Medium" panose="020B0602020204020303" pitchFamily="34" charset="-79"/>
                <a:cs typeface="Futura Medium" panose="020B0602020204020303" pitchFamily="34" charset="-79"/>
              </a:rPr>
              <a:t>kunnen</a:t>
            </a:r>
            <a:r>
              <a:rPr lang="en-US" sz="800" dirty="0">
                <a:latin typeface="Futura Medium" panose="020B0602020204020303" pitchFamily="34" charset="-79"/>
                <a:cs typeface="Futura Medium" panose="020B0602020204020303" pitchFamily="34" charset="-79"/>
              </a:rPr>
              <a:t> </a:t>
            </a:r>
            <a:r>
              <a:rPr lang="en-US" sz="800" dirty="0" err="1">
                <a:latin typeface="Futura Medium" panose="020B0602020204020303" pitchFamily="34" charset="-79"/>
                <a:cs typeface="Futura Medium" panose="020B0602020204020303" pitchFamily="34" charset="-79"/>
              </a:rPr>
              <a:t>koloniseren</a:t>
            </a:r>
            <a:r>
              <a:rPr lang="en-US" sz="800" dirty="0">
                <a:latin typeface="Futura Medium" panose="020B0602020204020303" pitchFamily="34" charset="-79"/>
                <a:cs typeface="Futura Medium" panose="020B0602020204020303" pitchFamily="34" charset="-79"/>
              </a:rPr>
              <a:t>.</a:t>
            </a:r>
          </a:p>
          <a:p>
            <a:pPr marL="171450" indent="-171450" algn="just">
              <a:buFont typeface="Arial" panose="020B0604020202020204" pitchFamily="34" charset="0"/>
              <a:buChar char="•"/>
            </a:pPr>
            <a:r>
              <a:rPr lang="en-US" sz="800" dirty="0" err="1">
                <a:latin typeface="Futura Medium" panose="020B0602020204020303" pitchFamily="34" charset="-79"/>
                <a:cs typeface="Futura Medium" panose="020B0602020204020303" pitchFamily="34" charset="-79"/>
              </a:rPr>
              <a:t>Plantaardige</a:t>
            </a:r>
            <a:r>
              <a:rPr lang="en-US" sz="800" dirty="0">
                <a:latin typeface="Futura Medium" panose="020B0602020204020303" pitchFamily="34" charset="-79"/>
                <a:cs typeface="Futura Medium" panose="020B0602020204020303" pitchFamily="34" charset="-79"/>
              </a:rPr>
              <a:t> capsules in </a:t>
            </a:r>
            <a:r>
              <a:rPr lang="en-US" sz="800" dirty="0" err="1">
                <a:latin typeface="Futura Medium" panose="020B0602020204020303" pitchFamily="34" charset="-79"/>
                <a:cs typeface="Futura Medium" panose="020B0602020204020303" pitchFamily="34" charset="-79"/>
              </a:rPr>
              <a:t>blisterverpakkingen</a:t>
            </a:r>
            <a:r>
              <a:rPr lang="en-US" sz="800" dirty="0">
                <a:latin typeface="Futura Medium" panose="020B0602020204020303" pitchFamily="34" charset="-79"/>
                <a:cs typeface="Futura Medium" panose="020B0602020204020303" pitchFamily="34" charset="-79"/>
              </a:rPr>
              <a:t>.</a:t>
            </a:r>
          </a:p>
        </p:txBody>
      </p:sp>
      <p:sp>
        <p:nvSpPr>
          <p:cNvPr id="62" name="Rechthoek 61">
            <a:extLst>
              <a:ext uri="{FF2B5EF4-FFF2-40B4-BE49-F238E27FC236}">
                <a16:creationId xmlns:a16="http://schemas.microsoft.com/office/drawing/2014/main" id="{9188E555-039C-7547-A25F-4E1DA8F323F4}"/>
              </a:ext>
            </a:extLst>
          </p:cNvPr>
          <p:cNvSpPr/>
          <p:nvPr/>
        </p:nvSpPr>
        <p:spPr>
          <a:xfrm>
            <a:off x="13275561" y="8323445"/>
            <a:ext cx="1609666" cy="553998"/>
          </a:xfrm>
          <a:prstGeom prst="rect">
            <a:avLst/>
          </a:prstGeom>
        </p:spPr>
        <p:txBody>
          <a:bodyPr wrap="square">
            <a:spAutoFit/>
          </a:bodyPr>
          <a:lstStyle/>
          <a:p>
            <a:pPr marL="419100" marR="152400"/>
            <a:r>
              <a:rPr lang="nl-NL" sz="500" spc="-5" dirty="0">
                <a:solidFill>
                  <a:srgbClr val="231F20"/>
                </a:solidFill>
                <a:latin typeface="Futura-Medium"/>
                <a:cs typeface="Futura-Medium"/>
              </a:rPr>
              <a:t>6,3 </a:t>
            </a:r>
            <a:r>
              <a:rPr lang="nl-NL" sz="500" spc="-5" dirty="0" err="1">
                <a:solidFill>
                  <a:srgbClr val="231F20"/>
                </a:solidFill>
                <a:latin typeface="Futura-Medium"/>
                <a:cs typeface="Futura-Medium"/>
              </a:rPr>
              <a:t>mrd</a:t>
            </a:r>
            <a:r>
              <a:rPr lang="nl-NL" sz="500" spc="-15" dirty="0">
                <a:solidFill>
                  <a:srgbClr val="231F20"/>
                </a:solidFill>
                <a:latin typeface="Futura-Medium"/>
                <a:cs typeface="Futura-Medium"/>
              </a:rPr>
              <a:t> </a:t>
            </a:r>
            <a:r>
              <a:rPr lang="nl-NL" sz="500" dirty="0" err="1">
                <a:solidFill>
                  <a:srgbClr val="231F20"/>
                </a:solidFill>
                <a:latin typeface="Futura-Medium"/>
                <a:cs typeface="Futura-Medium"/>
              </a:rPr>
              <a:t>ufc</a:t>
            </a:r>
            <a:r>
              <a:rPr lang="nl-NL" sz="500" spc="-15" dirty="0">
                <a:solidFill>
                  <a:srgbClr val="231F20"/>
                </a:solidFill>
                <a:latin typeface="Futura-Medium"/>
                <a:cs typeface="Futura-Medium"/>
              </a:rPr>
              <a:t> levende cellen*</a:t>
            </a:r>
          </a:p>
          <a:p>
            <a:pPr marL="419100" marR="152400"/>
            <a:r>
              <a:rPr lang="nl-NL" sz="500" spc="-140" dirty="0">
                <a:solidFill>
                  <a:srgbClr val="231F20"/>
                </a:solidFill>
                <a:latin typeface="Futura-Medium"/>
                <a:cs typeface="Futura-Medium"/>
              </a:rPr>
              <a:t> </a:t>
            </a:r>
            <a:r>
              <a:rPr lang="nl-NL" sz="500" spc="-5" dirty="0">
                <a:solidFill>
                  <a:srgbClr val="231F20"/>
                </a:solidFill>
                <a:latin typeface="Futura-Medium"/>
                <a:cs typeface="Futura-Medium"/>
              </a:rPr>
              <a:t>4,2 </a:t>
            </a:r>
            <a:r>
              <a:rPr lang="nl-NL" sz="500" spc="-5" dirty="0" err="1">
                <a:solidFill>
                  <a:srgbClr val="231F20"/>
                </a:solidFill>
                <a:latin typeface="Futura-Medium"/>
                <a:cs typeface="Futura-Medium"/>
              </a:rPr>
              <a:t>mrd</a:t>
            </a:r>
            <a:r>
              <a:rPr lang="nl-NL" sz="500" spc="-15" dirty="0">
                <a:solidFill>
                  <a:srgbClr val="231F20"/>
                </a:solidFill>
                <a:latin typeface="Futura-Medium"/>
                <a:cs typeface="Futura-Medium"/>
              </a:rPr>
              <a:t> </a:t>
            </a:r>
            <a:r>
              <a:rPr lang="nl-NL" sz="500" dirty="0" err="1">
                <a:solidFill>
                  <a:srgbClr val="231F20"/>
                </a:solidFill>
                <a:latin typeface="Futura-Medium"/>
                <a:cs typeface="Futura-Medium"/>
              </a:rPr>
              <a:t>ufc</a:t>
            </a:r>
            <a:r>
              <a:rPr lang="nl-NL" sz="500" spc="-15" dirty="0">
                <a:solidFill>
                  <a:srgbClr val="231F20"/>
                </a:solidFill>
                <a:latin typeface="Futura-Medium"/>
                <a:cs typeface="Futura-Medium"/>
              </a:rPr>
              <a:t> levende cellen</a:t>
            </a:r>
            <a:r>
              <a:rPr lang="nl-NL" sz="500" spc="-10" dirty="0">
                <a:solidFill>
                  <a:srgbClr val="231F20"/>
                </a:solidFill>
                <a:latin typeface="Futura-Medium"/>
                <a:cs typeface="Futura-Medium"/>
              </a:rPr>
              <a:t>*</a:t>
            </a:r>
            <a:r>
              <a:rPr lang="nl-NL" sz="500" spc="-140" dirty="0">
                <a:solidFill>
                  <a:srgbClr val="231F20"/>
                </a:solidFill>
                <a:latin typeface="Futura-Medium"/>
                <a:cs typeface="Futura-Medium"/>
              </a:rPr>
              <a:t> </a:t>
            </a:r>
          </a:p>
          <a:p>
            <a:pPr marL="419100" marR="152400"/>
            <a:r>
              <a:rPr lang="nl-NL" sz="500" spc="-5" dirty="0">
                <a:solidFill>
                  <a:srgbClr val="231F20"/>
                </a:solidFill>
                <a:latin typeface="Futura-Medium"/>
                <a:cs typeface="Futura-Medium"/>
              </a:rPr>
              <a:t>4,2</a:t>
            </a:r>
            <a:r>
              <a:rPr lang="nl-NL" sz="500" spc="-20" dirty="0">
                <a:solidFill>
                  <a:srgbClr val="231F20"/>
                </a:solidFill>
                <a:latin typeface="Futura-Medium"/>
                <a:cs typeface="Futura-Medium"/>
              </a:rPr>
              <a:t>  </a:t>
            </a:r>
            <a:r>
              <a:rPr lang="nl-NL" sz="500" spc="-5" dirty="0" err="1">
                <a:solidFill>
                  <a:srgbClr val="231F20"/>
                </a:solidFill>
                <a:latin typeface="Futura-Medium"/>
                <a:cs typeface="Futura-Medium"/>
              </a:rPr>
              <a:t>mrd</a:t>
            </a:r>
            <a:r>
              <a:rPr lang="nl-NL" sz="500" spc="-15" dirty="0">
                <a:solidFill>
                  <a:srgbClr val="231F20"/>
                </a:solidFill>
                <a:latin typeface="Futura-Medium"/>
                <a:cs typeface="Futura-Medium"/>
              </a:rPr>
              <a:t> </a:t>
            </a:r>
            <a:r>
              <a:rPr lang="nl-NL" sz="500" dirty="0" err="1">
                <a:solidFill>
                  <a:srgbClr val="231F20"/>
                </a:solidFill>
                <a:latin typeface="Futura-Medium"/>
                <a:cs typeface="Futura-Medium"/>
              </a:rPr>
              <a:t>ufc</a:t>
            </a:r>
            <a:r>
              <a:rPr lang="nl-NL" sz="500" spc="-15" dirty="0">
                <a:solidFill>
                  <a:srgbClr val="231F20"/>
                </a:solidFill>
                <a:latin typeface="Futura-Medium"/>
                <a:cs typeface="Futura-Medium"/>
              </a:rPr>
              <a:t> levende cellen</a:t>
            </a:r>
            <a:r>
              <a:rPr lang="nl-NL" sz="500" spc="-10" dirty="0">
                <a:solidFill>
                  <a:srgbClr val="231F20"/>
                </a:solidFill>
                <a:latin typeface="Futura-Medium"/>
                <a:cs typeface="Futura-Medium"/>
              </a:rPr>
              <a:t>*</a:t>
            </a:r>
            <a:endParaRPr lang="nl-NL" sz="500" spc="-140" dirty="0">
              <a:solidFill>
                <a:srgbClr val="231F20"/>
              </a:solidFill>
              <a:latin typeface="Futura-Medium"/>
              <a:cs typeface="Futura-Medium"/>
            </a:endParaRPr>
          </a:p>
          <a:p>
            <a:pPr marL="419100" marR="152400"/>
            <a:r>
              <a:rPr lang="nl-NL" sz="500" spc="-15" dirty="0">
                <a:solidFill>
                  <a:srgbClr val="231F20"/>
                </a:solidFill>
                <a:latin typeface="Futura-Medium"/>
                <a:cs typeface="Futura-Medium"/>
              </a:rPr>
              <a:t>2,1  </a:t>
            </a:r>
            <a:r>
              <a:rPr lang="nl-NL" sz="500" spc="-5" dirty="0" err="1">
                <a:solidFill>
                  <a:srgbClr val="231F20"/>
                </a:solidFill>
                <a:latin typeface="Futura-Medium"/>
                <a:cs typeface="Futura-Medium"/>
              </a:rPr>
              <a:t>mrd</a:t>
            </a:r>
            <a:r>
              <a:rPr lang="nl-NL" sz="500" spc="-5" dirty="0">
                <a:solidFill>
                  <a:srgbClr val="231F20"/>
                </a:solidFill>
                <a:latin typeface="Futura-Medium"/>
                <a:cs typeface="Futura-Medium"/>
              </a:rPr>
              <a:t> </a:t>
            </a:r>
            <a:r>
              <a:rPr lang="nl-NL" sz="500" dirty="0" err="1">
                <a:solidFill>
                  <a:srgbClr val="231F20"/>
                </a:solidFill>
                <a:latin typeface="Futura-Medium"/>
                <a:cs typeface="Futura-Medium"/>
              </a:rPr>
              <a:t>ufc</a:t>
            </a:r>
            <a:r>
              <a:rPr lang="nl-NL" sz="500" dirty="0">
                <a:solidFill>
                  <a:srgbClr val="231F20"/>
                </a:solidFill>
                <a:latin typeface="Futura-Medium"/>
                <a:cs typeface="Futura-Medium"/>
              </a:rPr>
              <a:t> levende cellen*</a:t>
            </a:r>
            <a:r>
              <a:rPr lang="nl-NL" sz="500" spc="-140" dirty="0">
                <a:solidFill>
                  <a:srgbClr val="231F20"/>
                </a:solidFill>
                <a:latin typeface="Futura-Medium"/>
                <a:cs typeface="Futura-Medium"/>
              </a:rPr>
              <a:t> </a:t>
            </a:r>
            <a:endParaRPr lang="nl-NL" sz="500" dirty="0">
              <a:solidFill>
                <a:srgbClr val="231F20"/>
              </a:solidFill>
              <a:latin typeface="Futura-Medium"/>
              <a:cs typeface="Futura-Medium"/>
            </a:endParaRPr>
          </a:p>
          <a:p>
            <a:pPr marL="419100" marR="152400"/>
            <a:r>
              <a:rPr lang="nl-NL" sz="500" spc="-15" dirty="0">
                <a:solidFill>
                  <a:srgbClr val="231F20"/>
                </a:solidFill>
                <a:latin typeface="Futura-Medium"/>
                <a:cs typeface="Futura-Medium"/>
              </a:rPr>
              <a:t>2,1</a:t>
            </a:r>
            <a:r>
              <a:rPr lang="nl-NL" sz="500" spc="-20" dirty="0">
                <a:solidFill>
                  <a:srgbClr val="231F20"/>
                </a:solidFill>
                <a:latin typeface="Futura-Medium"/>
                <a:cs typeface="Futura-Medium"/>
              </a:rPr>
              <a:t> </a:t>
            </a:r>
            <a:r>
              <a:rPr lang="nl-NL" sz="500" spc="-5" dirty="0" err="1">
                <a:solidFill>
                  <a:srgbClr val="231F20"/>
                </a:solidFill>
                <a:latin typeface="Futura-Medium"/>
                <a:cs typeface="Futura-Medium"/>
              </a:rPr>
              <a:t>mrd</a:t>
            </a:r>
            <a:r>
              <a:rPr lang="nl-NL" sz="500" spc="-15" dirty="0">
                <a:solidFill>
                  <a:srgbClr val="231F20"/>
                </a:solidFill>
                <a:latin typeface="Futura-Medium"/>
                <a:cs typeface="Futura-Medium"/>
              </a:rPr>
              <a:t> </a:t>
            </a:r>
            <a:r>
              <a:rPr lang="nl-NL" sz="500" dirty="0" err="1">
                <a:solidFill>
                  <a:srgbClr val="231F20"/>
                </a:solidFill>
                <a:latin typeface="Futura-Medium"/>
                <a:cs typeface="Futura-Medium"/>
              </a:rPr>
              <a:t>ufc</a:t>
            </a:r>
            <a:r>
              <a:rPr lang="nl-NL" sz="500" spc="-20" dirty="0">
                <a:solidFill>
                  <a:srgbClr val="231F20"/>
                </a:solidFill>
                <a:latin typeface="Futura-Medium"/>
                <a:cs typeface="Futura-Medium"/>
              </a:rPr>
              <a:t> levende cellen</a:t>
            </a:r>
            <a:r>
              <a:rPr lang="nl-NL" sz="500" spc="-10" dirty="0">
                <a:solidFill>
                  <a:srgbClr val="231F20"/>
                </a:solidFill>
                <a:latin typeface="Futura-Medium"/>
                <a:cs typeface="Futura-Medium"/>
              </a:rPr>
              <a:t>*</a:t>
            </a:r>
          </a:p>
          <a:p>
            <a:pPr marL="419100" marR="152400"/>
            <a:r>
              <a:rPr lang="nl-NL" sz="500" spc="-10" dirty="0">
                <a:solidFill>
                  <a:srgbClr val="231F20"/>
                </a:solidFill>
                <a:latin typeface="Futura-Medium"/>
                <a:cs typeface="Futura-Medium"/>
              </a:rPr>
              <a:t>2,1 </a:t>
            </a:r>
            <a:r>
              <a:rPr lang="nl-NL" sz="500" spc="-10" dirty="0" err="1">
                <a:solidFill>
                  <a:srgbClr val="231F20"/>
                </a:solidFill>
                <a:latin typeface="Futura-Medium"/>
                <a:cs typeface="Futura-Medium"/>
              </a:rPr>
              <a:t>mrd</a:t>
            </a:r>
            <a:r>
              <a:rPr lang="nl-NL" sz="500" spc="-10" dirty="0">
                <a:solidFill>
                  <a:srgbClr val="231F20"/>
                </a:solidFill>
                <a:latin typeface="Futura-Medium"/>
                <a:cs typeface="Futura-Medium"/>
              </a:rPr>
              <a:t> </a:t>
            </a:r>
            <a:r>
              <a:rPr lang="nl-NL" sz="500" spc="-10" dirty="0" err="1">
                <a:solidFill>
                  <a:srgbClr val="231F20"/>
                </a:solidFill>
                <a:latin typeface="Futura-Medium"/>
                <a:cs typeface="Futura-Medium"/>
              </a:rPr>
              <a:t>ufc</a:t>
            </a:r>
            <a:r>
              <a:rPr lang="nl-NL" sz="500" spc="-10" dirty="0">
                <a:solidFill>
                  <a:srgbClr val="231F20"/>
                </a:solidFill>
                <a:latin typeface="Futura-Medium"/>
                <a:cs typeface="Futura-Medium"/>
              </a:rPr>
              <a:t> levende cellen*</a:t>
            </a:r>
            <a:endParaRPr lang="nl-NL" sz="500" dirty="0">
              <a:latin typeface="Futura-Medium"/>
              <a:cs typeface="Futura-Medium"/>
            </a:endParaRPr>
          </a:p>
        </p:txBody>
      </p:sp>
      <p:sp>
        <p:nvSpPr>
          <p:cNvPr id="63" name="Rechthoek 62">
            <a:extLst>
              <a:ext uri="{FF2B5EF4-FFF2-40B4-BE49-F238E27FC236}">
                <a16:creationId xmlns:a16="http://schemas.microsoft.com/office/drawing/2014/main" id="{39B82227-3AEE-FB44-A04A-A6A073AF5D9B}"/>
              </a:ext>
            </a:extLst>
          </p:cNvPr>
          <p:cNvSpPr/>
          <p:nvPr/>
        </p:nvSpPr>
        <p:spPr>
          <a:xfrm>
            <a:off x="1015506" y="2520000"/>
            <a:ext cx="1870192" cy="369332"/>
          </a:xfrm>
          <a:prstGeom prst="rect">
            <a:avLst/>
          </a:prstGeom>
        </p:spPr>
        <p:txBody>
          <a:bodyPr wrap="none">
            <a:spAutoFit/>
          </a:bodyPr>
          <a:lstStyle/>
          <a:p>
            <a:r>
              <a:rPr lang="nl-NL" spc="-10" dirty="0">
                <a:solidFill>
                  <a:srgbClr val="7097C7"/>
                </a:solidFill>
                <a:latin typeface="Futura-Medium"/>
                <a:cs typeface="Futura-Medium"/>
              </a:rPr>
              <a:t>VITALITY:</a:t>
            </a:r>
            <a:r>
              <a:rPr lang="nl-NL" spc="10" dirty="0">
                <a:solidFill>
                  <a:srgbClr val="7097C7"/>
                </a:solidFill>
                <a:latin typeface="Futura-Medium"/>
                <a:cs typeface="Futura-Medium"/>
              </a:rPr>
              <a:t> </a:t>
            </a:r>
            <a:r>
              <a:rPr lang="nl-NL" spc="-5" dirty="0">
                <a:solidFill>
                  <a:srgbClr val="7097C7"/>
                </a:solidFill>
                <a:latin typeface="Futura-Medium"/>
                <a:cs typeface="Futura-Medium"/>
              </a:rPr>
              <a:t>+20%</a:t>
            </a:r>
            <a:endParaRPr lang="en-US" dirty="0">
              <a:solidFill>
                <a:srgbClr val="7097C7"/>
              </a:solidFill>
            </a:endParaRPr>
          </a:p>
        </p:txBody>
      </p:sp>
      <p:sp>
        <p:nvSpPr>
          <p:cNvPr id="64" name="Rechthoek 63">
            <a:extLst>
              <a:ext uri="{FF2B5EF4-FFF2-40B4-BE49-F238E27FC236}">
                <a16:creationId xmlns:a16="http://schemas.microsoft.com/office/drawing/2014/main" id="{A442EC5D-04F9-1F44-B4D6-E50FB4E6F017}"/>
              </a:ext>
            </a:extLst>
          </p:cNvPr>
          <p:cNvSpPr/>
          <p:nvPr/>
        </p:nvSpPr>
        <p:spPr>
          <a:xfrm>
            <a:off x="4482004" y="2520000"/>
            <a:ext cx="2054152" cy="369332"/>
          </a:xfrm>
          <a:prstGeom prst="rect">
            <a:avLst/>
          </a:prstGeom>
        </p:spPr>
        <p:txBody>
          <a:bodyPr wrap="none">
            <a:spAutoFit/>
          </a:bodyPr>
          <a:lstStyle/>
          <a:p>
            <a:r>
              <a:rPr lang="nl-NL" spc="-5" dirty="0">
                <a:solidFill>
                  <a:srgbClr val="7097C7"/>
                </a:solidFill>
                <a:latin typeface="Futura-Medium"/>
                <a:cs typeface="Futura-Medium"/>
              </a:rPr>
              <a:t>TEER</a:t>
            </a:r>
            <a:r>
              <a:rPr lang="nl-NL" spc="-20" dirty="0">
                <a:solidFill>
                  <a:srgbClr val="7097C7"/>
                </a:solidFill>
                <a:latin typeface="Futura-Medium"/>
                <a:cs typeface="Futura-Medium"/>
              </a:rPr>
              <a:t> </a:t>
            </a:r>
            <a:r>
              <a:rPr lang="nl-NL" spc="-5" dirty="0">
                <a:solidFill>
                  <a:srgbClr val="7097C7"/>
                </a:solidFill>
                <a:latin typeface="Futura-Medium"/>
                <a:cs typeface="Futura-Medium"/>
              </a:rPr>
              <a:t>TEST:</a:t>
            </a:r>
            <a:r>
              <a:rPr lang="nl-NL" spc="-20" dirty="0">
                <a:solidFill>
                  <a:srgbClr val="7097C7"/>
                </a:solidFill>
                <a:latin typeface="Futura-Medium"/>
                <a:cs typeface="Futura-Medium"/>
              </a:rPr>
              <a:t> </a:t>
            </a:r>
            <a:r>
              <a:rPr lang="nl-NL" dirty="0">
                <a:solidFill>
                  <a:srgbClr val="7097C7"/>
                </a:solidFill>
                <a:latin typeface="Futura-Medium"/>
                <a:cs typeface="Futura-Medium"/>
              </a:rPr>
              <a:t>+</a:t>
            </a:r>
            <a:r>
              <a:rPr lang="nl-NL" spc="-15" dirty="0">
                <a:solidFill>
                  <a:srgbClr val="7097C7"/>
                </a:solidFill>
                <a:latin typeface="Futura-Medium"/>
                <a:cs typeface="Futura-Medium"/>
              </a:rPr>
              <a:t> </a:t>
            </a:r>
            <a:r>
              <a:rPr lang="nl-NL" spc="-45" dirty="0">
                <a:solidFill>
                  <a:srgbClr val="7097C7"/>
                </a:solidFill>
                <a:latin typeface="Futura-Medium"/>
                <a:cs typeface="Futura-Medium"/>
              </a:rPr>
              <a:t>14%</a:t>
            </a:r>
            <a:endParaRPr lang="en-US" dirty="0">
              <a:solidFill>
                <a:srgbClr val="7097C7"/>
              </a:solidFill>
            </a:endParaRPr>
          </a:p>
        </p:txBody>
      </p:sp>
      <p:sp>
        <p:nvSpPr>
          <p:cNvPr id="65" name="object 2">
            <a:extLst>
              <a:ext uri="{FF2B5EF4-FFF2-40B4-BE49-F238E27FC236}">
                <a16:creationId xmlns:a16="http://schemas.microsoft.com/office/drawing/2014/main" id="{3A500134-B9D8-B248-9EB7-AC35851D935E}"/>
              </a:ext>
            </a:extLst>
          </p:cNvPr>
          <p:cNvSpPr txBox="1"/>
          <p:nvPr/>
        </p:nvSpPr>
        <p:spPr>
          <a:xfrm>
            <a:off x="5959284" y="9858857"/>
            <a:ext cx="1071880" cy="43108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231F20"/>
                </a:solidFill>
                <a:latin typeface="Futura-Medium"/>
                <a:cs typeface="Futura-Medium"/>
              </a:rPr>
              <a:t>P.O.</a:t>
            </a:r>
            <a:r>
              <a:rPr sz="900" spc="-35" dirty="0">
                <a:solidFill>
                  <a:srgbClr val="231F20"/>
                </a:solidFill>
                <a:latin typeface="Futura-Medium"/>
                <a:cs typeface="Futura-Medium"/>
              </a:rPr>
              <a:t> </a:t>
            </a:r>
            <a:r>
              <a:rPr sz="900" spc="-5" dirty="0">
                <a:solidFill>
                  <a:srgbClr val="231F20"/>
                </a:solidFill>
                <a:latin typeface="Futura-Medium"/>
                <a:cs typeface="Futura-Medium"/>
              </a:rPr>
              <a:t>Box</a:t>
            </a:r>
            <a:r>
              <a:rPr sz="900" spc="-35" dirty="0">
                <a:solidFill>
                  <a:srgbClr val="231F20"/>
                </a:solidFill>
                <a:latin typeface="Futura-Medium"/>
                <a:cs typeface="Futura-Medium"/>
              </a:rPr>
              <a:t> </a:t>
            </a:r>
            <a:r>
              <a:rPr sz="900" spc="-5" dirty="0">
                <a:solidFill>
                  <a:srgbClr val="231F20"/>
                </a:solidFill>
                <a:latin typeface="Futura-Medium"/>
                <a:cs typeface="Futura-Medium"/>
              </a:rPr>
              <a:t>96</a:t>
            </a:r>
            <a:endParaRPr sz="900" dirty="0">
              <a:latin typeface="Futura-Medium"/>
              <a:cs typeface="Futura-Medium"/>
            </a:endParaRPr>
          </a:p>
          <a:p>
            <a:pPr marL="12700" marR="5080">
              <a:lnSpc>
                <a:spcPct val="104000"/>
              </a:lnSpc>
            </a:pPr>
            <a:r>
              <a:rPr sz="900" spc="-5" dirty="0">
                <a:solidFill>
                  <a:srgbClr val="231F20"/>
                </a:solidFill>
                <a:latin typeface="Futura-Medium"/>
                <a:cs typeface="Futura-Medium"/>
              </a:rPr>
              <a:t>6640</a:t>
            </a:r>
            <a:r>
              <a:rPr sz="900" spc="-45" dirty="0">
                <a:solidFill>
                  <a:srgbClr val="231F20"/>
                </a:solidFill>
                <a:latin typeface="Futura-Medium"/>
                <a:cs typeface="Futura-Medium"/>
              </a:rPr>
              <a:t> </a:t>
            </a:r>
            <a:r>
              <a:rPr sz="900" dirty="0">
                <a:solidFill>
                  <a:srgbClr val="231F20"/>
                </a:solidFill>
                <a:latin typeface="Futura-Medium"/>
                <a:cs typeface="Futura-Medium"/>
              </a:rPr>
              <a:t>AB</a:t>
            </a:r>
            <a:r>
              <a:rPr sz="900" spc="-40" dirty="0">
                <a:solidFill>
                  <a:srgbClr val="231F20"/>
                </a:solidFill>
                <a:latin typeface="Futura-Medium"/>
                <a:cs typeface="Futura-Medium"/>
              </a:rPr>
              <a:t> </a:t>
            </a:r>
            <a:r>
              <a:rPr sz="900" spc="-5" dirty="0">
                <a:solidFill>
                  <a:srgbClr val="231F20"/>
                </a:solidFill>
                <a:latin typeface="Futura-Medium"/>
                <a:cs typeface="Futura-Medium"/>
              </a:rPr>
              <a:t>Beuningen </a:t>
            </a:r>
            <a:r>
              <a:rPr sz="900" spc="-265" dirty="0">
                <a:solidFill>
                  <a:srgbClr val="231F20"/>
                </a:solidFill>
                <a:latin typeface="Futura-Medium"/>
                <a:cs typeface="Futura-Medium"/>
              </a:rPr>
              <a:t> </a:t>
            </a:r>
            <a:r>
              <a:rPr sz="900" dirty="0">
                <a:latin typeface="Futura-Medium"/>
                <a:cs typeface="Futura-Medium"/>
                <a:hlinkClick r:id="rId10">
                  <a:extLst>
                    <a:ext uri="{A12FA001-AC4F-418D-AE19-62706E023703}">
                      <ahyp:hlinkClr xmlns:ahyp="http://schemas.microsoft.com/office/drawing/2018/hyperlinkcolor" val="tx"/>
                    </a:ext>
                  </a:extLst>
                </a:hlinkClick>
              </a:rPr>
              <a:t>www.nutridag.com</a:t>
            </a:r>
            <a:endParaRPr sz="900" dirty="0">
              <a:latin typeface="Futura-Medium"/>
              <a:cs typeface="Futura-Medium"/>
            </a:endParaRPr>
          </a:p>
        </p:txBody>
      </p:sp>
      <p:pic>
        <p:nvPicPr>
          <p:cNvPr id="66" name="object 14">
            <a:extLst>
              <a:ext uri="{FF2B5EF4-FFF2-40B4-BE49-F238E27FC236}">
                <a16:creationId xmlns:a16="http://schemas.microsoft.com/office/drawing/2014/main" id="{FCCA182F-D485-9146-95BA-224C685DADAB}"/>
              </a:ext>
            </a:extLst>
          </p:cNvPr>
          <p:cNvPicPr/>
          <p:nvPr/>
        </p:nvPicPr>
        <p:blipFill>
          <a:blip r:embed="rId11" cstate="print"/>
          <a:stretch>
            <a:fillRect/>
          </a:stretch>
        </p:blipFill>
        <p:spPr>
          <a:xfrm>
            <a:off x="5759189" y="9482954"/>
            <a:ext cx="1608826" cy="450581"/>
          </a:xfrm>
          <a:prstGeom prst="rect">
            <a:avLst/>
          </a:prstGeom>
        </p:spPr>
      </p:pic>
      <p:grpSp>
        <p:nvGrpSpPr>
          <p:cNvPr id="37" name="Groep 36">
            <a:extLst>
              <a:ext uri="{FF2B5EF4-FFF2-40B4-BE49-F238E27FC236}">
                <a16:creationId xmlns:a16="http://schemas.microsoft.com/office/drawing/2014/main" id="{013F404C-B991-924D-99BB-F0DD70D65245}"/>
              </a:ext>
            </a:extLst>
          </p:cNvPr>
          <p:cNvGrpSpPr/>
          <p:nvPr/>
        </p:nvGrpSpPr>
        <p:grpSpPr>
          <a:xfrm>
            <a:off x="8107924" y="2568699"/>
            <a:ext cx="2753505" cy="1775848"/>
            <a:chOff x="8100693" y="2488341"/>
            <a:chExt cx="2753505" cy="1775848"/>
          </a:xfrm>
        </p:grpSpPr>
        <p:pic>
          <p:nvPicPr>
            <p:cNvPr id="36" name="Afbeelding 35">
              <a:extLst>
                <a:ext uri="{FF2B5EF4-FFF2-40B4-BE49-F238E27FC236}">
                  <a16:creationId xmlns:a16="http://schemas.microsoft.com/office/drawing/2014/main" id="{82E32D62-7CE0-474A-AE45-4CE5E325D2E3}"/>
                </a:ext>
              </a:extLst>
            </p:cNvPr>
            <p:cNvPicPr>
              <a:picLocks/>
            </p:cNvPicPr>
            <p:nvPr/>
          </p:nvPicPr>
          <p:blipFill>
            <a:blip r:embed="rId12">
              <a:extLst>
                <a:ext uri="{28A0092B-C50C-407E-A947-70E740481C1C}">
                  <a14:useLocalDpi xmlns:a14="http://schemas.microsoft.com/office/drawing/2010/main" val="0"/>
                </a:ext>
              </a:extLst>
            </a:blip>
            <a:stretch>
              <a:fillRect/>
            </a:stretch>
          </p:blipFill>
          <p:spPr>
            <a:xfrm>
              <a:off x="8100693" y="2488341"/>
              <a:ext cx="1653839" cy="1659965"/>
            </a:xfrm>
            <a:prstGeom prst="rect">
              <a:avLst/>
            </a:prstGeom>
          </p:spPr>
        </p:pic>
        <p:pic>
          <p:nvPicPr>
            <p:cNvPr id="32" name="Afbeelding 31">
              <a:extLst>
                <a:ext uri="{FF2B5EF4-FFF2-40B4-BE49-F238E27FC236}">
                  <a16:creationId xmlns:a16="http://schemas.microsoft.com/office/drawing/2014/main" id="{F72F1499-5567-BB4D-98E0-57F407400FC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050393" y="2774595"/>
              <a:ext cx="1803805" cy="1489594"/>
            </a:xfrm>
            <a:prstGeom prst="rect">
              <a:avLst/>
            </a:prstGeom>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371850" y="6324370"/>
            <a:ext cx="3744286" cy="259045"/>
          </a:xfrm>
          <a:prstGeom prst="rect">
            <a:avLst/>
          </a:prstGeom>
        </p:spPr>
        <p:txBody>
          <a:bodyPr vert="horz" wrap="square" lIns="0" tIns="12700" rIns="0" bIns="0" rtlCol="0">
            <a:spAutoFit/>
          </a:bodyPr>
          <a:lstStyle/>
          <a:p>
            <a:pPr marL="12700">
              <a:lnSpc>
                <a:spcPct val="100000"/>
              </a:lnSpc>
              <a:spcBef>
                <a:spcPts val="100"/>
              </a:spcBef>
            </a:pPr>
            <a:r>
              <a:rPr lang="nl-NL" sz="1600" b="1" dirty="0">
                <a:solidFill>
                  <a:srgbClr val="FFFFFF"/>
                </a:solidFill>
                <a:latin typeface="Futura"/>
                <a:cs typeface="Futura"/>
              </a:rPr>
              <a:t>EEN PERSOONLIJKE VOETAFDRUK</a:t>
            </a:r>
            <a:endParaRPr sz="1600" dirty="0">
              <a:latin typeface="Futura"/>
              <a:cs typeface="Futura"/>
            </a:endParaRPr>
          </a:p>
        </p:txBody>
      </p:sp>
      <p:sp>
        <p:nvSpPr>
          <p:cNvPr id="3" name="object 3"/>
          <p:cNvSpPr txBox="1"/>
          <p:nvPr/>
        </p:nvSpPr>
        <p:spPr>
          <a:xfrm>
            <a:off x="520150" y="6768870"/>
            <a:ext cx="6600190" cy="1887696"/>
          </a:xfrm>
          <a:prstGeom prst="rect">
            <a:avLst/>
          </a:prstGeom>
        </p:spPr>
        <p:txBody>
          <a:bodyPr vert="horz" wrap="square" lIns="0" tIns="12700" rIns="0" bIns="0" rtlCol="0">
            <a:spAutoFit/>
          </a:bodyPr>
          <a:lstStyle/>
          <a:p>
            <a:pPr marL="12700" marR="5080" algn="just">
              <a:lnSpc>
                <a:spcPct val="100000"/>
              </a:lnSpc>
              <a:spcBef>
                <a:spcPts val="100"/>
              </a:spcBef>
            </a:pPr>
            <a:r>
              <a:rPr lang="nl-NL" sz="1100" dirty="0">
                <a:solidFill>
                  <a:srgbClr val="FFFFFF"/>
                </a:solidFill>
                <a:latin typeface="Futura-Medium"/>
                <a:cs typeface="Futura-Medium"/>
              </a:rPr>
              <a:t>Het menselijke </a:t>
            </a:r>
            <a:r>
              <a:rPr lang="nl-NL" sz="1100" dirty="0" err="1">
                <a:solidFill>
                  <a:srgbClr val="FFFFFF"/>
                </a:solidFill>
                <a:latin typeface="Futura-Medium"/>
                <a:cs typeface="Futura-Medium"/>
              </a:rPr>
              <a:t>microbioom</a:t>
            </a:r>
            <a:r>
              <a:rPr lang="nl-NL" sz="1100" dirty="0">
                <a:solidFill>
                  <a:srgbClr val="FFFFFF"/>
                </a:solidFill>
                <a:latin typeface="Futura-Medium"/>
                <a:cs typeface="Futura-Medium"/>
              </a:rPr>
              <a:t> wordt gevormd als een kolonisatie van onze darm, evenals van de huid en andere delen van het lichaam vanaf de geboorte. Geschat wordt dat een pasgeborene ongeveer 100 bacteriestammen 'erft' van de moeder tijdens de bevalling (indien vaginaal) en tientallen meer bij het eerste contact met de huid van de moeder in de stadia onmiddellijk na de bevalling. Andere stammen worden verworven door degenen die het eerste directe contact hebben met de pasgeborene als gezondheidspersoneel, de vader en familieleden.</a:t>
            </a:r>
          </a:p>
          <a:p>
            <a:pPr marL="12700" marR="5080" algn="just">
              <a:lnSpc>
                <a:spcPct val="100000"/>
              </a:lnSpc>
              <a:spcBef>
                <a:spcPts val="100"/>
              </a:spcBef>
            </a:pPr>
            <a:r>
              <a:rPr lang="nl-NL" sz="1100" dirty="0">
                <a:solidFill>
                  <a:srgbClr val="FFFFFF"/>
                </a:solidFill>
                <a:latin typeface="Futura-Medium"/>
                <a:cs typeface="Futura-Medium"/>
              </a:rPr>
              <a:t>Na 6 maanden leven de pasgeborenen gemiddeld 400-500 verschillende soorten en aan het einde van het derde jaar heeft een kind een populatie van zeer persoonlijke micro-organismen alsof het een VINGERAFDRUK is. Verschillende onderzoeken hebben aangetoond dat verschillen in de kwalitatieve en kwantitatieve samenstelling van de darmflora in verband kunnen worden gebracht met verschillende ziektetoestanden.</a:t>
            </a:r>
            <a:endParaRPr sz="1100" dirty="0">
              <a:latin typeface="Futura-Medium"/>
              <a:cs typeface="Futura-Medium"/>
            </a:endParaRPr>
          </a:p>
        </p:txBody>
      </p:sp>
      <p:sp>
        <p:nvSpPr>
          <p:cNvPr id="4" name="object 4"/>
          <p:cNvSpPr txBox="1"/>
          <p:nvPr/>
        </p:nvSpPr>
        <p:spPr>
          <a:xfrm>
            <a:off x="402348" y="8925344"/>
            <a:ext cx="6842759" cy="1572225"/>
          </a:xfrm>
          <a:prstGeom prst="rect">
            <a:avLst/>
          </a:prstGeom>
          <a:ln w="12700">
            <a:solidFill>
              <a:srgbClr val="7097C7"/>
            </a:solidFill>
          </a:ln>
        </p:spPr>
        <p:txBody>
          <a:bodyPr vert="horz" wrap="square" lIns="0" tIns="2540" rIns="0" bIns="0" rtlCol="0">
            <a:spAutoFit/>
          </a:bodyPr>
          <a:lstStyle/>
          <a:p>
            <a:pPr>
              <a:lnSpc>
                <a:spcPct val="100000"/>
              </a:lnSpc>
              <a:spcBef>
                <a:spcPts val="20"/>
              </a:spcBef>
            </a:pPr>
            <a:endParaRPr sz="1800" dirty="0">
              <a:latin typeface="Times New Roman"/>
              <a:cs typeface="Times New Roman"/>
            </a:endParaRPr>
          </a:p>
          <a:p>
            <a:pPr marL="130175" marR="115570" algn="just">
              <a:lnSpc>
                <a:spcPct val="100000"/>
              </a:lnSpc>
            </a:pPr>
            <a:r>
              <a:rPr lang="nl-NL" sz="1400" b="1" spc="100" dirty="0">
                <a:solidFill>
                  <a:srgbClr val="7097C7"/>
                </a:solidFill>
                <a:latin typeface="Futura"/>
                <a:cs typeface="Futura"/>
              </a:rPr>
              <a:t>KOLONY FORTE heeft een innovatieve formule voor de kwantiteit en kwaliteit van </a:t>
            </a:r>
            <a:r>
              <a:rPr lang="nl-NL" sz="1400" b="1" spc="100" dirty="0" err="1">
                <a:solidFill>
                  <a:srgbClr val="7097C7"/>
                </a:solidFill>
                <a:latin typeface="Futura"/>
                <a:cs typeface="Futura"/>
              </a:rPr>
              <a:t>probiotische</a:t>
            </a:r>
            <a:r>
              <a:rPr lang="nl-NL" sz="1400" b="1" spc="100" dirty="0">
                <a:solidFill>
                  <a:srgbClr val="7097C7"/>
                </a:solidFill>
                <a:latin typeface="Futura"/>
                <a:cs typeface="Futura"/>
              </a:rPr>
              <a:t> soorten om de kolonisatie van verschillende darmbehandelingen in relatief korte tijd te bevorderen met betrekking tot de zeer persoonlijke </a:t>
            </a:r>
            <a:r>
              <a:rPr lang="nl-NL" sz="1400" b="1" spc="100" dirty="0" err="1">
                <a:solidFill>
                  <a:srgbClr val="7097C7"/>
                </a:solidFill>
                <a:latin typeface="Futura"/>
                <a:cs typeface="Futura"/>
              </a:rPr>
              <a:t>darmmicrobiota</a:t>
            </a:r>
            <a:endParaRPr lang="nl-NL" sz="1400" b="1" spc="100" dirty="0">
              <a:solidFill>
                <a:srgbClr val="7097C7"/>
              </a:solidFill>
              <a:latin typeface="Futura"/>
              <a:cs typeface="Futura"/>
            </a:endParaRPr>
          </a:p>
          <a:p>
            <a:pPr marL="130175" marR="115570" algn="just">
              <a:lnSpc>
                <a:spcPct val="100000"/>
              </a:lnSpc>
            </a:pPr>
            <a:endParaRPr sz="1400" dirty="0">
              <a:solidFill>
                <a:srgbClr val="7097C7"/>
              </a:solidFill>
              <a:latin typeface="Futura"/>
              <a:cs typeface="Futura"/>
            </a:endParaRPr>
          </a:p>
        </p:txBody>
      </p:sp>
      <p:sp>
        <p:nvSpPr>
          <p:cNvPr id="5" name="object 5"/>
          <p:cNvSpPr txBox="1"/>
          <p:nvPr/>
        </p:nvSpPr>
        <p:spPr>
          <a:xfrm>
            <a:off x="486399" y="697796"/>
            <a:ext cx="2446610" cy="259045"/>
          </a:xfrm>
          <a:prstGeom prst="rect">
            <a:avLst/>
          </a:prstGeom>
        </p:spPr>
        <p:txBody>
          <a:bodyPr vert="horz" wrap="square" lIns="0" tIns="12700" rIns="0" bIns="0" rtlCol="0">
            <a:spAutoFit/>
          </a:bodyPr>
          <a:lstStyle/>
          <a:p>
            <a:pPr marL="12700">
              <a:lnSpc>
                <a:spcPct val="100000"/>
              </a:lnSpc>
              <a:spcBef>
                <a:spcPts val="100"/>
              </a:spcBef>
            </a:pPr>
            <a:r>
              <a:rPr lang="nl-NL" sz="1600" b="1" dirty="0">
                <a:solidFill>
                  <a:srgbClr val="FFFFFF"/>
                </a:solidFill>
                <a:latin typeface="Futura"/>
                <a:cs typeface="Futura"/>
              </a:rPr>
              <a:t>INTESTINALE EUBIOSE</a:t>
            </a:r>
            <a:endParaRPr sz="1600" dirty="0">
              <a:latin typeface="Futura"/>
              <a:cs typeface="Futura"/>
            </a:endParaRPr>
          </a:p>
        </p:txBody>
      </p:sp>
      <p:sp>
        <p:nvSpPr>
          <p:cNvPr id="6" name="object 6"/>
          <p:cNvSpPr txBox="1"/>
          <p:nvPr/>
        </p:nvSpPr>
        <p:spPr>
          <a:xfrm>
            <a:off x="486399" y="1081336"/>
            <a:ext cx="6658609" cy="5088573"/>
          </a:xfrm>
          <a:prstGeom prst="rect">
            <a:avLst/>
          </a:prstGeom>
        </p:spPr>
        <p:txBody>
          <a:bodyPr vert="horz" wrap="square" lIns="0" tIns="12700" rIns="0" bIns="0" rtlCol="0">
            <a:spAutoFit/>
          </a:bodyPr>
          <a:lstStyle/>
          <a:p>
            <a:pPr marL="12700" marR="5080" algn="just">
              <a:lnSpc>
                <a:spcPct val="100000"/>
              </a:lnSpc>
              <a:spcBef>
                <a:spcPts val="100"/>
              </a:spcBef>
            </a:pPr>
            <a:r>
              <a:rPr lang="nl-NL" sz="1100" spc="-5" dirty="0">
                <a:solidFill>
                  <a:srgbClr val="FFFFFF"/>
                </a:solidFill>
                <a:latin typeface="Futura-Medium"/>
                <a:cs typeface="Futura-Medium"/>
              </a:rPr>
              <a:t>De darmflora is een ecosysteem dat bestaat uit 400-500 verschillende soorten waarvan de balans een staat van "</a:t>
            </a:r>
            <a:r>
              <a:rPr lang="nl-NL" sz="1100" spc="-5" dirty="0" err="1">
                <a:solidFill>
                  <a:srgbClr val="FFFFFF"/>
                </a:solidFill>
                <a:latin typeface="Futura-Medium"/>
                <a:cs typeface="Futura-Medium"/>
              </a:rPr>
              <a:t>eubiose</a:t>
            </a:r>
            <a:r>
              <a:rPr lang="nl-NL" sz="1100" spc="-5" dirty="0">
                <a:solidFill>
                  <a:srgbClr val="FFFFFF"/>
                </a:solidFill>
                <a:latin typeface="Futura-Medium"/>
                <a:cs typeface="Futura-Medium"/>
              </a:rPr>
              <a:t>" creëert. Het vertegenwoordigt een microbieel-enzymatische barrière die in staat is een onherbergzame omgeving voor ziekteverwekkers te creëren, de opname van voedingsstoffen en de verwijdering van afvalstoffen te bevorderen en deel te nemen aan de vorming van vitale stoffen. Tegenwoordig wordt het metagenoom van flora beschouwd als een zeer belangrijke genenpool voor de menselijke gezondheid, de vitale motor, zozeer zelfs dat we vaak spreken van een superorgaan. Dit fragiele bacteriële evenwicht kan echter worden gewijzigd na antibioticatherapieën, diarree, onevenwichtige diëten die rijk zijn aan geraffineerd voedsel, additieven en externe chemicaliën, ongereguleerd leven, slechte hygiëne, infecties, medicijnen. Het heeft ook te maken met mentale stress.</a:t>
            </a:r>
          </a:p>
          <a:p>
            <a:pPr marL="12700" marR="5080" algn="just">
              <a:lnSpc>
                <a:spcPct val="100000"/>
              </a:lnSpc>
              <a:spcBef>
                <a:spcPts val="100"/>
              </a:spcBef>
            </a:pPr>
            <a:r>
              <a:rPr lang="nl-NL" sz="1100" spc="-5" dirty="0">
                <a:solidFill>
                  <a:srgbClr val="FFFFFF"/>
                </a:solidFill>
                <a:latin typeface="Futura-Medium"/>
                <a:cs typeface="Futura-Medium"/>
              </a:rPr>
              <a:t>In ongemakkelijke omstandigheden geven bepaalde delen van de hersenen bepaalde hormonen af, zoals </a:t>
            </a:r>
            <a:r>
              <a:rPr lang="nl-NL" sz="1100" spc="-5" dirty="0" err="1">
                <a:solidFill>
                  <a:srgbClr val="FFFFFF"/>
                </a:solidFill>
                <a:latin typeface="Futura-Medium"/>
                <a:cs typeface="Futura-Medium"/>
              </a:rPr>
              <a:t>corticotropine</a:t>
            </a:r>
            <a:r>
              <a:rPr lang="nl-NL" sz="1100" spc="-5" dirty="0">
                <a:solidFill>
                  <a:srgbClr val="FFFFFF"/>
                </a:solidFill>
                <a:latin typeface="Futura-Medium"/>
                <a:cs typeface="Futura-Medium"/>
              </a:rPr>
              <a:t>, die de normale darmmotiliteit veranderen. De kwalitatieve en kwantitatieve verandering van de microflora creëert een staat van "</a:t>
            </a:r>
            <a:r>
              <a:rPr lang="nl-NL" sz="1100" spc="-5" dirty="0" err="1">
                <a:solidFill>
                  <a:srgbClr val="FFFFFF"/>
                </a:solidFill>
                <a:latin typeface="Futura-Medium"/>
                <a:cs typeface="Futura-Medium"/>
              </a:rPr>
              <a:t>dysbiose</a:t>
            </a:r>
            <a:r>
              <a:rPr lang="nl-NL" sz="1100" spc="-5" dirty="0">
                <a:solidFill>
                  <a:srgbClr val="FFFFFF"/>
                </a:solidFill>
                <a:latin typeface="Futura-Medium"/>
                <a:cs typeface="Futura-Medium"/>
              </a:rPr>
              <a:t>" die de volledige verwerking van fecale materialen onmogelijk maakt, waardoor fermentaties en rottingen ontstaan, en dus ontstekingen en darmintoxicatie.</a:t>
            </a:r>
          </a:p>
          <a:p>
            <a:pPr marL="12700" marR="5080" algn="just">
              <a:lnSpc>
                <a:spcPct val="100000"/>
              </a:lnSpc>
              <a:spcBef>
                <a:spcPts val="100"/>
              </a:spcBef>
            </a:pPr>
            <a:r>
              <a:rPr lang="nl-NL" sz="1100" spc="-5" dirty="0">
                <a:solidFill>
                  <a:srgbClr val="FFFFFF"/>
                </a:solidFill>
                <a:latin typeface="Futura-Medium"/>
                <a:cs typeface="Futura-Medium"/>
              </a:rPr>
              <a:t>Gezien het oppervlak van de dikke darm en zijn grote absorberende vermogen, is een slecht werkende darm verantwoordelijk voor meerdere lokale en systemische disfuncties en ziekten.</a:t>
            </a:r>
          </a:p>
          <a:p>
            <a:pPr marL="12700" marR="5080" algn="just">
              <a:lnSpc>
                <a:spcPct val="100000"/>
              </a:lnSpc>
              <a:spcBef>
                <a:spcPts val="100"/>
              </a:spcBef>
            </a:pPr>
            <a:r>
              <a:rPr lang="nl-NL" sz="1100" spc="-5" dirty="0">
                <a:solidFill>
                  <a:srgbClr val="FFFFFF"/>
                </a:solidFill>
                <a:latin typeface="Futura-Medium"/>
                <a:cs typeface="Futura-Medium"/>
              </a:rPr>
              <a:t>De meest terugkerende symptomen zijn zwelling en pijn in de buik, diarree en/of constipatie, opgeblazen gevoel en winderigheid, spijsverteringsproblemen, colitis, diverticulose, allergieën, voedselintoleranties, vermoeidheid, huidproblemen (dermatitis en acne), </a:t>
            </a:r>
            <a:r>
              <a:rPr lang="nl-NL" sz="1100" spc="-5" dirty="0" err="1">
                <a:solidFill>
                  <a:srgbClr val="FFFFFF"/>
                </a:solidFill>
                <a:latin typeface="Futura-Medium"/>
                <a:cs typeface="Futura-Medium"/>
              </a:rPr>
              <a:t>immuunzwakte</a:t>
            </a:r>
            <a:r>
              <a:rPr lang="nl-NL" sz="1100" spc="-5" dirty="0">
                <a:solidFill>
                  <a:srgbClr val="FFFFFF"/>
                </a:solidFill>
                <a:latin typeface="Futura-Medium"/>
                <a:cs typeface="Futura-Medium"/>
              </a:rPr>
              <a:t>, </a:t>
            </a:r>
            <a:r>
              <a:rPr lang="nl-NL" sz="1100" spc="-5" dirty="0" err="1">
                <a:solidFill>
                  <a:srgbClr val="FFFFFF"/>
                </a:solidFill>
                <a:latin typeface="Futura-Medium"/>
                <a:cs typeface="Futura-Medium"/>
              </a:rPr>
              <a:t>dyslipidemieën</a:t>
            </a:r>
            <a:r>
              <a:rPr lang="nl-NL" sz="1100" spc="-5" dirty="0">
                <a:solidFill>
                  <a:srgbClr val="FFFFFF"/>
                </a:solidFill>
                <a:latin typeface="Futura-Medium"/>
                <a:cs typeface="Futura-Medium"/>
              </a:rPr>
              <a:t>.</a:t>
            </a:r>
          </a:p>
          <a:p>
            <a:pPr marL="12700" marR="5080" algn="just">
              <a:lnSpc>
                <a:spcPct val="100000"/>
              </a:lnSpc>
              <a:spcBef>
                <a:spcPts val="100"/>
              </a:spcBef>
            </a:pPr>
            <a:r>
              <a:rPr lang="nl-NL" sz="1100" spc="-5" dirty="0">
                <a:solidFill>
                  <a:srgbClr val="FFFFFF"/>
                </a:solidFill>
                <a:latin typeface="Futura-Medium"/>
                <a:cs typeface="Futura-Medium"/>
              </a:rPr>
              <a:t>Daarom helpt het opnieuw in evenwicht brengen van de darmflora om:</a:t>
            </a:r>
          </a:p>
          <a:p>
            <a:pPr marL="184150" marR="5080" indent="-171450" algn="just">
              <a:lnSpc>
                <a:spcPct val="100000"/>
              </a:lnSpc>
              <a:spcBef>
                <a:spcPts val="100"/>
              </a:spcBef>
              <a:buFont typeface="Arial" panose="020B0604020202020204" pitchFamily="34" charset="0"/>
              <a:buChar char="•"/>
            </a:pPr>
            <a:r>
              <a:rPr lang="nl-NL" sz="1100" spc="-5" dirty="0">
                <a:solidFill>
                  <a:srgbClr val="FFFFFF"/>
                </a:solidFill>
                <a:latin typeface="Futura-Medium"/>
                <a:cs typeface="Futura-Medium"/>
              </a:rPr>
              <a:t>Positief moduleren van het darmimmuunsysteem, </a:t>
            </a:r>
          </a:p>
          <a:p>
            <a:pPr marL="12700" marR="5080" algn="just">
              <a:lnSpc>
                <a:spcPct val="100000"/>
              </a:lnSpc>
              <a:spcBef>
                <a:spcPts val="100"/>
              </a:spcBef>
            </a:pPr>
            <a:r>
              <a:rPr lang="nl-NL" sz="1100" spc="-5" dirty="0">
                <a:solidFill>
                  <a:srgbClr val="FFFFFF"/>
                </a:solidFill>
                <a:latin typeface="Futura-Medium"/>
                <a:cs typeface="Futura-Medium"/>
              </a:rPr>
              <a:t>    voorkomen van darminfecties, ontstekingen en </a:t>
            </a:r>
          </a:p>
          <a:p>
            <a:pPr marL="12700" marR="5080" algn="just">
              <a:lnSpc>
                <a:spcPct val="100000"/>
              </a:lnSpc>
              <a:spcBef>
                <a:spcPts val="100"/>
              </a:spcBef>
            </a:pPr>
            <a:r>
              <a:rPr lang="nl-NL" sz="1100" spc="-5" dirty="0">
                <a:solidFill>
                  <a:srgbClr val="FFFFFF"/>
                </a:solidFill>
                <a:latin typeface="Futura-Medium"/>
                <a:cs typeface="Futura-Medium"/>
              </a:rPr>
              <a:t>    vergiftigingen en daarmee onevenwichtigheden in </a:t>
            </a:r>
          </a:p>
          <a:p>
            <a:pPr marL="12700" marR="5080" algn="just">
              <a:lnSpc>
                <a:spcPct val="100000"/>
              </a:lnSpc>
              <a:spcBef>
                <a:spcPts val="100"/>
              </a:spcBef>
            </a:pPr>
            <a:r>
              <a:rPr lang="nl-NL" sz="1100" spc="-5" dirty="0">
                <a:solidFill>
                  <a:srgbClr val="FFFFFF"/>
                </a:solidFill>
                <a:latin typeface="Futura-Medium"/>
                <a:cs typeface="Futura-Medium"/>
              </a:rPr>
              <a:t>    andere lichamelijk sectoren.</a:t>
            </a:r>
          </a:p>
          <a:p>
            <a:pPr marL="184150" marR="5080" indent="-171450" algn="just">
              <a:lnSpc>
                <a:spcPct val="100000"/>
              </a:lnSpc>
              <a:spcBef>
                <a:spcPts val="100"/>
              </a:spcBef>
              <a:buFont typeface="Arial" panose="020B0604020202020204" pitchFamily="34" charset="0"/>
              <a:buChar char="•"/>
            </a:pPr>
            <a:r>
              <a:rPr lang="nl-NL" sz="1100" spc="-5" dirty="0">
                <a:solidFill>
                  <a:srgbClr val="FFFFFF"/>
                </a:solidFill>
                <a:latin typeface="Futura-Medium"/>
                <a:cs typeface="Futura-Medium"/>
              </a:rPr>
              <a:t>Verbetering van de spijsvertering en darmtransit.</a:t>
            </a:r>
          </a:p>
          <a:p>
            <a:pPr marL="184150" marR="5080" indent="-171450" algn="just">
              <a:lnSpc>
                <a:spcPct val="100000"/>
              </a:lnSpc>
              <a:spcBef>
                <a:spcPts val="100"/>
              </a:spcBef>
              <a:buFont typeface="Arial" panose="020B0604020202020204" pitchFamily="34" charset="0"/>
              <a:buChar char="•"/>
            </a:pPr>
            <a:r>
              <a:rPr lang="nl-NL" sz="1100" spc="-5" dirty="0">
                <a:solidFill>
                  <a:srgbClr val="FFFFFF"/>
                </a:solidFill>
                <a:latin typeface="Futura-Medium"/>
                <a:cs typeface="Futura-Medium"/>
              </a:rPr>
              <a:t>Produceren vitale elementen (vitaminen, mineralen, enzymen).</a:t>
            </a:r>
          </a:p>
          <a:p>
            <a:pPr marL="184150" marR="5080" indent="-171450" algn="just">
              <a:lnSpc>
                <a:spcPct val="100000"/>
              </a:lnSpc>
              <a:spcBef>
                <a:spcPts val="100"/>
              </a:spcBef>
              <a:buFont typeface="Arial" panose="020B0604020202020204" pitchFamily="34" charset="0"/>
              <a:buChar char="•"/>
            </a:pPr>
            <a:r>
              <a:rPr lang="nl-NL" sz="1100" spc="-5" dirty="0">
                <a:solidFill>
                  <a:srgbClr val="FFFFFF"/>
                </a:solidFill>
                <a:latin typeface="Futura-Medium"/>
                <a:cs typeface="Futura-Medium"/>
              </a:rPr>
              <a:t>Ontgift verschillende organen, vooral de lever, nieren, huid.</a:t>
            </a:r>
          </a:p>
          <a:p>
            <a:pPr marL="184150" marR="5080" indent="-171450" algn="just">
              <a:lnSpc>
                <a:spcPct val="100000"/>
              </a:lnSpc>
              <a:spcBef>
                <a:spcPts val="100"/>
              </a:spcBef>
              <a:buFont typeface="Arial" panose="020B0604020202020204" pitchFamily="34" charset="0"/>
              <a:buChar char="•"/>
            </a:pPr>
            <a:r>
              <a:rPr lang="nl-NL" sz="1100" spc="-5" dirty="0">
                <a:solidFill>
                  <a:srgbClr val="FFFFFF"/>
                </a:solidFill>
                <a:latin typeface="Futura-Medium"/>
                <a:cs typeface="Futura-Medium"/>
              </a:rPr>
              <a:t>Verminder de hechting aan de darmwand van potentieel schadelijke bacteriestammen.</a:t>
            </a:r>
            <a:endParaRPr sz="1100" dirty="0">
              <a:latin typeface="Futura-Medium"/>
              <a:cs typeface="Futura-Medium"/>
            </a:endParaRPr>
          </a:p>
        </p:txBody>
      </p:sp>
      <p:grpSp>
        <p:nvGrpSpPr>
          <p:cNvPr id="7" name="object 7"/>
          <p:cNvGrpSpPr/>
          <p:nvPr/>
        </p:nvGrpSpPr>
        <p:grpSpPr>
          <a:xfrm>
            <a:off x="402349" y="837002"/>
            <a:ext cx="6833595" cy="5616664"/>
            <a:chOff x="402349" y="837002"/>
            <a:chExt cx="6833595" cy="5616664"/>
          </a:xfrm>
        </p:grpSpPr>
        <p:sp>
          <p:nvSpPr>
            <p:cNvPr id="8" name="object 8"/>
            <p:cNvSpPr/>
            <p:nvPr/>
          </p:nvSpPr>
          <p:spPr>
            <a:xfrm>
              <a:off x="2951599" y="837002"/>
              <a:ext cx="4284345" cy="0"/>
            </a:xfrm>
            <a:custGeom>
              <a:avLst/>
              <a:gdLst/>
              <a:ahLst/>
              <a:cxnLst/>
              <a:rect l="l" t="t" r="r" b="b"/>
              <a:pathLst>
                <a:path w="4284345">
                  <a:moveTo>
                    <a:pt x="0" y="0"/>
                  </a:moveTo>
                  <a:lnTo>
                    <a:pt x="4284002" y="0"/>
                  </a:lnTo>
                </a:path>
              </a:pathLst>
            </a:custGeom>
            <a:ln w="38100">
              <a:solidFill>
                <a:srgbClr val="FFFFFF"/>
              </a:solidFill>
            </a:ln>
          </p:spPr>
          <p:txBody>
            <a:bodyPr wrap="square" lIns="0" tIns="0" rIns="0" bIns="0" rtlCol="0"/>
            <a:lstStyle/>
            <a:p>
              <a:endParaRPr/>
            </a:p>
          </p:txBody>
        </p:sp>
        <p:sp>
          <p:nvSpPr>
            <p:cNvPr id="9" name="object 9"/>
            <p:cNvSpPr/>
            <p:nvPr/>
          </p:nvSpPr>
          <p:spPr>
            <a:xfrm>
              <a:off x="402349" y="6453666"/>
              <a:ext cx="2844000" cy="0"/>
            </a:xfrm>
            <a:custGeom>
              <a:avLst/>
              <a:gdLst/>
              <a:ahLst/>
              <a:cxnLst/>
              <a:rect l="l" t="t" r="r" b="b"/>
              <a:pathLst>
                <a:path w="3492500">
                  <a:moveTo>
                    <a:pt x="0" y="0"/>
                  </a:moveTo>
                  <a:lnTo>
                    <a:pt x="3492004" y="0"/>
                  </a:lnTo>
                </a:path>
              </a:pathLst>
            </a:custGeom>
            <a:ln w="38100">
              <a:solidFill>
                <a:srgbClr val="FFFFFF"/>
              </a:solidFill>
            </a:ln>
          </p:spPr>
          <p:txBody>
            <a:bodyPr wrap="square" lIns="0" tIns="0" rIns="0" bIns="0" rtlCol="0"/>
            <a:lstStyle/>
            <a:p>
              <a:endParaRPr/>
            </a:p>
          </p:txBody>
        </p:sp>
        <p:sp>
          <p:nvSpPr>
            <p:cNvPr id="10" name="object 10"/>
            <p:cNvSpPr/>
            <p:nvPr/>
          </p:nvSpPr>
          <p:spPr>
            <a:xfrm>
              <a:off x="4297157" y="4432309"/>
              <a:ext cx="2851785" cy="1280795"/>
            </a:xfrm>
            <a:custGeom>
              <a:avLst/>
              <a:gdLst/>
              <a:ahLst/>
              <a:cxnLst/>
              <a:rect l="l" t="t" r="r" b="b"/>
              <a:pathLst>
                <a:path w="2851784" h="1280795">
                  <a:moveTo>
                    <a:pt x="1425600" y="0"/>
                  </a:moveTo>
                  <a:lnTo>
                    <a:pt x="1360344" y="658"/>
                  </a:lnTo>
                  <a:lnTo>
                    <a:pt x="1295841" y="2616"/>
                  </a:lnTo>
                  <a:lnTo>
                    <a:pt x="1232155" y="5845"/>
                  </a:lnTo>
                  <a:lnTo>
                    <a:pt x="1169347" y="10317"/>
                  </a:lnTo>
                  <a:lnTo>
                    <a:pt x="1107481" y="16002"/>
                  </a:lnTo>
                  <a:lnTo>
                    <a:pt x="1046619" y="22874"/>
                  </a:lnTo>
                  <a:lnTo>
                    <a:pt x="986825" y="30904"/>
                  </a:lnTo>
                  <a:lnTo>
                    <a:pt x="928162" y="40063"/>
                  </a:lnTo>
                  <a:lnTo>
                    <a:pt x="870692" y="50323"/>
                  </a:lnTo>
                  <a:lnTo>
                    <a:pt x="814479" y="61656"/>
                  </a:lnTo>
                  <a:lnTo>
                    <a:pt x="759585" y="74034"/>
                  </a:lnTo>
                  <a:lnTo>
                    <a:pt x="706072" y="87429"/>
                  </a:lnTo>
                  <a:lnTo>
                    <a:pt x="654005" y="101811"/>
                  </a:lnTo>
                  <a:lnTo>
                    <a:pt x="603446" y="117154"/>
                  </a:lnTo>
                  <a:lnTo>
                    <a:pt x="554458" y="133429"/>
                  </a:lnTo>
                  <a:lnTo>
                    <a:pt x="507104" y="150606"/>
                  </a:lnTo>
                  <a:lnTo>
                    <a:pt x="461446" y="168659"/>
                  </a:lnTo>
                  <a:lnTo>
                    <a:pt x="417549" y="187559"/>
                  </a:lnTo>
                  <a:lnTo>
                    <a:pt x="375473" y="207278"/>
                  </a:lnTo>
                  <a:lnTo>
                    <a:pt x="335283" y="227787"/>
                  </a:lnTo>
                  <a:lnTo>
                    <a:pt x="297042" y="249059"/>
                  </a:lnTo>
                  <a:lnTo>
                    <a:pt x="260811" y="271064"/>
                  </a:lnTo>
                  <a:lnTo>
                    <a:pt x="226655" y="293775"/>
                  </a:lnTo>
                  <a:lnTo>
                    <a:pt x="194636" y="317163"/>
                  </a:lnTo>
                  <a:lnTo>
                    <a:pt x="164817" y="341200"/>
                  </a:lnTo>
                  <a:lnTo>
                    <a:pt x="112030" y="391109"/>
                  </a:lnTo>
                  <a:lnTo>
                    <a:pt x="68799" y="443276"/>
                  </a:lnTo>
                  <a:lnTo>
                    <a:pt x="35625" y="497473"/>
                  </a:lnTo>
                  <a:lnTo>
                    <a:pt x="13014" y="553477"/>
                  </a:lnTo>
                  <a:lnTo>
                    <a:pt x="1466" y="611059"/>
                  </a:lnTo>
                  <a:lnTo>
                    <a:pt x="0" y="640372"/>
                  </a:lnTo>
                  <a:lnTo>
                    <a:pt x="1466" y="669685"/>
                  </a:lnTo>
                  <a:lnTo>
                    <a:pt x="13014" y="727270"/>
                  </a:lnTo>
                  <a:lnTo>
                    <a:pt x="35625" y="783274"/>
                  </a:lnTo>
                  <a:lnTo>
                    <a:pt x="68799" y="837474"/>
                  </a:lnTo>
                  <a:lnTo>
                    <a:pt x="112030" y="889641"/>
                  </a:lnTo>
                  <a:lnTo>
                    <a:pt x="164817" y="939552"/>
                  </a:lnTo>
                  <a:lnTo>
                    <a:pt x="194636" y="963589"/>
                  </a:lnTo>
                  <a:lnTo>
                    <a:pt x="226655" y="986978"/>
                  </a:lnTo>
                  <a:lnTo>
                    <a:pt x="260811" y="1009689"/>
                  </a:lnTo>
                  <a:lnTo>
                    <a:pt x="297042" y="1031695"/>
                  </a:lnTo>
                  <a:lnTo>
                    <a:pt x="335283" y="1052966"/>
                  </a:lnTo>
                  <a:lnTo>
                    <a:pt x="375473" y="1073476"/>
                  </a:lnTo>
                  <a:lnTo>
                    <a:pt x="417549" y="1093195"/>
                  </a:lnTo>
                  <a:lnTo>
                    <a:pt x="461446" y="1112095"/>
                  </a:lnTo>
                  <a:lnTo>
                    <a:pt x="507104" y="1130148"/>
                  </a:lnTo>
                  <a:lnTo>
                    <a:pt x="554458" y="1147326"/>
                  </a:lnTo>
                  <a:lnTo>
                    <a:pt x="603446" y="1163601"/>
                  </a:lnTo>
                  <a:lnTo>
                    <a:pt x="654005" y="1178944"/>
                  </a:lnTo>
                  <a:lnTo>
                    <a:pt x="706072" y="1193327"/>
                  </a:lnTo>
                  <a:lnTo>
                    <a:pt x="759585" y="1206721"/>
                  </a:lnTo>
                  <a:lnTo>
                    <a:pt x="814479" y="1219100"/>
                  </a:lnTo>
                  <a:lnTo>
                    <a:pt x="870692" y="1230433"/>
                  </a:lnTo>
                  <a:lnTo>
                    <a:pt x="928162" y="1240693"/>
                  </a:lnTo>
                  <a:lnTo>
                    <a:pt x="986825" y="1249852"/>
                  </a:lnTo>
                  <a:lnTo>
                    <a:pt x="1046619" y="1257882"/>
                  </a:lnTo>
                  <a:lnTo>
                    <a:pt x="1107481" y="1264753"/>
                  </a:lnTo>
                  <a:lnTo>
                    <a:pt x="1169347" y="1270439"/>
                  </a:lnTo>
                  <a:lnTo>
                    <a:pt x="1232155" y="1274911"/>
                  </a:lnTo>
                  <a:lnTo>
                    <a:pt x="1295841" y="1278139"/>
                  </a:lnTo>
                  <a:lnTo>
                    <a:pt x="1360344" y="1280097"/>
                  </a:lnTo>
                  <a:lnTo>
                    <a:pt x="1425600" y="1280756"/>
                  </a:lnTo>
                  <a:lnTo>
                    <a:pt x="1490856" y="1280097"/>
                  </a:lnTo>
                  <a:lnTo>
                    <a:pt x="1555358" y="1278139"/>
                  </a:lnTo>
                  <a:lnTo>
                    <a:pt x="1619045" y="1274911"/>
                  </a:lnTo>
                  <a:lnTo>
                    <a:pt x="1681853" y="1270439"/>
                  </a:lnTo>
                  <a:lnTo>
                    <a:pt x="1743719" y="1264753"/>
                  </a:lnTo>
                  <a:lnTo>
                    <a:pt x="1804581" y="1257882"/>
                  </a:lnTo>
                  <a:lnTo>
                    <a:pt x="1864374" y="1249852"/>
                  </a:lnTo>
                  <a:lnTo>
                    <a:pt x="1923038" y="1240693"/>
                  </a:lnTo>
                  <a:lnTo>
                    <a:pt x="1980508" y="1230433"/>
                  </a:lnTo>
                  <a:lnTo>
                    <a:pt x="2036721" y="1219100"/>
                  </a:lnTo>
                  <a:lnTo>
                    <a:pt x="2091615" y="1206721"/>
                  </a:lnTo>
                  <a:lnTo>
                    <a:pt x="2145127" y="1193327"/>
                  </a:lnTo>
                  <a:lnTo>
                    <a:pt x="2197194" y="1178944"/>
                  </a:lnTo>
                  <a:lnTo>
                    <a:pt x="2247753" y="1163601"/>
                  </a:lnTo>
                  <a:lnTo>
                    <a:pt x="2296741" y="1147326"/>
                  </a:lnTo>
                  <a:lnTo>
                    <a:pt x="2344096" y="1130148"/>
                  </a:lnTo>
                  <a:lnTo>
                    <a:pt x="2389753" y="1112095"/>
                  </a:lnTo>
                  <a:lnTo>
                    <a:pt x="2433651" y="1093195"/>
                  </a:lnTo>
                  <a:lnTo>
                    <a:pt x="2475727" y="1073476"/>
                  </a:lnTo>
                  <a:lnTo>
                    <a:pt x="2515917" y="1052966"/>
                  </a:lnTo>
                  <a:lnTo>
                    <a:pt x="2554158" y="1031695"/>
                  </a:lnTo>
                  <a:lnTo>
                    <a:pt x="2590389" y="1009689"/>
                  </a:lnTo>
                  <a:lnTo>
                    <a:pt x="2624545" y="986978"/>
                  </a:lnTo>
                  <a:lnTo>
                    <a:pt x="2656564" y="963589"/>
                  </a:lnTo>
                  <a:lnTo>
                    <a:pt x="2686383" y="939552"/>
                  </a:lnTo>
                  <a:lnTo>
                    <a:pt x="2739169" y="889641"/>
                  </a:lnTo>
                  <a:lnTo>
                    <a:pt x="2782401" y="837474"/>
                  </a:lnTo>
                  <a:lnTo>
                    <a:pt x="2815574" y="783274"/>
                  </a:lnTo>
                  <a:lnTo>
                    <a:pt x="2838186" y="727270"/>
                  </a:lnTo>
                  <a:lnTo>
                    <a:pt x="2849733" y="669685"/>
                  </a:lnTo>
                  <a:lnTo>
                    <a:pt x="2851200" y="640372"/>
                  </a:lnTo>
                  <a:lnTo>
                    <a:pt x="2849733" y="611059"/>
                  </a:lnTo>
                  <a:lnTo>
                    <a:pt x="2838186" y="553477"/>
                  </a:lnTo>
                  <a:lnTo>
                    <a:pt x="2815574" y="497473"/>
                  </a:lnTo>
                  <a:lnTo>
                    <a:pt x="2782401" y="443276"/>
                  </a:lnTo>
                  <a:lnTo>
                    <a:pt x="2739169" y="391109"/>
                  </a:lnTo>
                  <a:lnTo>
                    <a:pt x="2686383" y="341200"/>
                  </a:lnTo>
                  <a:lnTo>
                    <a:pt x="2656564" y="317163"/>
                  </a:lnTo>
                  <a:lnTo>
                    <a:pt x="2624545" y="293775"/>
                  </a:lnTo>
                  <a:lnTo>
                    <a:pt x="2590389" y="271064"/>
                  </a:lnTo>
                  <a:lnTo>
                    <a:pt x="2554158" y="249059"/>
                  </a:lnTo>
                  <a:lnTo>
                    <a:pt x="2515917" y="227787"/>
                  </a:lnTo>
                  <a:lnTo>
                    <a:pt x="2475727" y="207278"/>
                  </a:lnTo>
                  <a:lnTo>
                    <a:pt x="2433651" y="187559"/>
                  </a:lnTo>
                  <a:lnTo>
                    <a:pt x="2389753" y="168659"/>
                  </a:lnTo>
                  <a:lnTo>
                    <a:pt x="2344096" y="150606"/>
                  </a:lnTo>
                  <a:lnTo>
                    <a:pt x="2296741" y="133429"/>
                  </a:lnTo>
                  <a:lnTo>
                    <a:pt x="2247753" y="117154"/>
                  </a:lnTo>
                  <a:lnTo>
                    <a:pt x="2197194" y="101811"/>
                  </a:lnTo>
                  <a:lnTo>
                    <a:pt x="2145127" y="87429"/>
                  </a:lnTo>
                  <a:lnTo>
                    <a:pt x="2091615" y="74034"/>
                  </a:lnTo>
                  <a:lnTo>
                    <a:pt x="2036721" y="61656"/>
                  </a:lnTo>
                  <a:lnTo>
                    <a:pt x="1980508" y="50323"/>
                  </a:lnTo>
                  <a:lnTo>
                    <a:pt x="1923038" y="40063"/>
                  </a:lnTo>
                  <a:lnTo>
                    <a:pt x="1864374" y="30904"/>
                  </a:lnTo>
                  <a:lnTo>
                    <a:pt x="1804581" y="22874"/>
                  </a:lnTo>
                  <a:lnTo>
                    <a:pt x="1743719" y="16002"/>
                  </a:lnTo>
                  <a:lnTo>
                    <a:pt x="1681853" y="10317"/>
                  </a:lnTo>
                  <a:lnTo>
                    <a:pt x="1619045" y="5845"/>
                  </a:lnTo>
                  <a:lnTo>
                    <a:pt x="1555358" y="2616"/>
                  </a:lnTo>
                  <a:lnTo>
                    <a:pt x="1490856" y="658"/>
                  </a:lnTo>
                  <a:lnTo>
                    <a:pt x="1425600" y="0"/>
                  </a:lnTo>
                  <a:close/>
                </a:path>
              </a:pathLst>
            </a:custGeom>
            <a:solidFill>
              <a:srgbClr val="FEF8F9"/>
            </a:solidFill>
          </p:spPr>
          <p:txBody>
            <a:bodyPr wrap="square" lIns="0" tIns="0" rIns="0" bIns="0" rtlCol="0"/>
            <a:lstStyle/>
            <a:p>
              <a:endParaRPr/>
            </a:p>
          </p:txBody>
        </p:sp>
        <p:pic>
          <p:nvPicPr>
            <p:cNvPr id="11" name="object 11"/>
            <p:cNvPicPr/>
            <p:nvPr/>
          </p:nvPicPr>
          <p:blipFill>
            <a:blip r:embed="rId2" cstate="print"/>
            <a:stretch>
              <a:fillRect/>
            </a:stretch>
          </p:blipFill>
          <p:spPr>
            <a:xfrm>
              <a:off x="4553107" y="4432300"/>
              <a:ext cx="1374967" cy="1280769"/>
            </a:xfrm>
            <a:prstGeom prst="rect">
              <a:avLst/>
            </a:prstGeom>
          </p:spPr>
        </p:pic>
        <p:pic>
          <p:nvPicPr>
            <p:cNvPr id="12" name="object 12"/>
            <p:cNvPicPr/>
            <p:nvPr/>
          </p:nvPicPr>
          <p:blipFill>
            <a:blip r:embed="rId3" cstate="print"/>
            <a:stretch>
              <a:fillRect/>
            </a:stretch>
          </p:blipFill>
          <p:spPr>
            <a:xfrm>
              <a:off x="4281918" y="4416464"/>
              <a:ext cx="2881680" cy="1311236"/>
            </a:xfrm>
            <a:prstGeom prst="rect">
              <a:avLst/>
            </a:prstGeom>
          </p:spPr>
        </p:pic>
      </p:grpSp>
      <p:sp>
        <p:nvSpPr>
          <p:cNvPr id="13" name="object 13"/>
          <p:cNvSpPr/>
          <p:nvPr/>
        </p:nvSpPr>
        <p:spPr>
          <a:xfrm>
            <a:off x="7568999" y="7708276"/>
            <a:ext cx="1492250" cy="2983865"/>
          </a:xfrm>
          <a:custGeom>
            <a:avLst/>
            <a:gdLst/>
            <a:ahLst/>
            <a:cxnLst/>
            <a:rect l="l" t="t" r="r" b="b"/>
            <a:pathLst>
              <a:path w="1492250" h="2983865">
                <a:moveTo>
                  <a:pt x="0" y="0"/>
                </a:moveTo>
                <a:lnTo>
                  <a:pt x="0" y="2983725"/>
                </a:lnTo>
                <a:lnTo>
                  <a:pt x="48283" y="2982958"/>
                </a:lnTo>
                <a:lnTo>
                  <a:pt x="96183" y="2980674"/>
                </a:lnTo>
                <a:lnTo>
                  <a:pt x="143677" y="2976895"/>
                </a:lnTo>
                <a:lnTo>
                  <a:pt x="190741" y="2971645"/>
                </a:lnTo>
                <a:lnTo>
                  <a:pt x="237353" y="2964947"/>
                </a:lnTo>
                <a:lnTo>
                  <a:pt x="283490" y="2956824"/>
                </a:lnTo>
                <a:lnTo>
                  <a:pt x="329127" y="2947299"/>
                </a:lnTo>
                <a:lnTo>
                  <a:pt x="374243" y="2936396"/>
                </a:lnTo>
                <a:lnTo>
                  <a:pt x="418814" y="2924136"/>
                </a:lnTo>
                <a:lnTo>
                  <a:pt x="462816" y="2910545"/>
                </a:lnTo>
                <a:lnTo>
                  <a:pt x="506227" y="2895644"/>
                </a:lnTo>
                <a:lnTo>
                  <a:pt x="549023" y="2879457"/>
                </a:lnTo>
                <a:lnTo>
                  <a:pt x="591181" y="2862007"/>
                </a:lnTo>
                <a:lnTo>
                  <a:pt x="632679" y="2843317"/>
                </a:lnTo>
                <a:lnTo>
                  <a:pt x="673493" y="2823411"/>
                </a:lnTo>
                <a:lnTo>
                  <a:pt x="713599" y="2802311"/>
                </a:lnTo>
                <a:lnTo>
                  <a:pt x="752975" y="2780041"/>
                </a:lnTo>
                <a:lnTo>
                  <a:pt x="791597" y="2756624"/>
                </a:lnTo>
                <a:lnTo>
                  <a:pt x="829443" y="2732083"/>
                </a:lnTo>
                <a:lnTo>
                  <a:pt x="866489" y="2706441"/>
                </a:lnTo>
                <a:lnTo>
                  <a:pt x="902712" y="2679721"/>
                </a:lnTo>
                <a:lnTo>
                  <a:pt x="938089" y="2651947"/>
                </a:lnTo>
                <a:lnTo>
                  <a:pt x="972597" y="2623141"/>
                </a:lnTo>
                <a:lnTo>
                  <a:pt x="1006212" y="2593328"/>
                </a:lnTo>
                <a:lnTo>
                  <a:pt x="1038912" y="2562529"/>
                </a:lnTo>
                <a:lnTo>
                  <a:pt x="1070672" y="2530768"/>
                </a:lnTo>
                <a:lnTo>
                  <a:pt x="1101471" y="2498068"/>
                </a:lnTo>
                <a:lnTo>
                  <a:pt x="1131285" y="2464453"/>
                </a:lnTo>
                <a:lnTo>
                  <a:pt x="1160091" y="2429946"/>
                </a:lnTo>
                <a:lnTo>
                  <a:pt x="1187865" y="2394569"/>
                </a:lnTo>
                <a:lnTo>
                  <a:pt x="1214585" y="2358346"/>
                </a:lnTo>
                <a:lnTo>
                  <a:pt x="1240227" y="2321300"/>
                </a:lnTo>
                <a:lnTo>
                  <a:pt x="1264768" y="2283454"/>
                </a:lnTo>
                <a:lnTo>
                  <a:pt x="1288185" y="2244831"/>
                </a:lnTo>
                <a:lnTo>
                  <a:pt x="1310455" y="2205455"/>
                </a:lnTo>
                <a:lnTo>
                  <a:pt x="1331555" y="2165349"/>
                </a:lnTo>
                <a:lnTo>
                  <a:pt x="1351461" y="2124535"/>
                </a:lnTo>
                <a:lnTo>
                  <a:pt x="1370151" y="2083038"/>
                </a:lnTo>
                <a:lnTo>
                  <a:pt x="1387601" y="2040879"/>
                </a:lnTo>
                <a:lnTo>
                  <a:pt x="1403787" y="1998083"/>
                </a:lnTo>
                <a:lnTo>
                  <a:pt x="1418688" y="1954672"/>
                </a:lnTo>
                <a:lnTo>
                  <a:pt x="1432280" y="1910670"/>
                </a:lnTo>
                <a:lnTo>
                  <a:pt x="1444539" y="1866099"/>
                </a:lnTo>
                <a:lnTo>
                  <a:pt x="1455443" y="1820984"/>
                </a:lnTo>
                <a:lnTo>
                  <a:pt x="1464968" y="1775346"/>
                </a:lnTo>
                <a:lnTo>
                  <a:pt x="1473091" y="1729210"/>
                </a:lnTo>
                <a:lnTo>
                  <a:pt x="1479789" y="1682598"/>
                </a:lnTo>
                <a:lnTo>
                  <a:pt x="1485039" y="1635533"/>
                </a:lnTo>
                <a:lnTo>
                  <a:pt x="1488818" y="1588039"/>
                </a:lnTo>
                <a:lnTo>
                  <a:pt x="1491102" y="1540139"/>
                </a:lnTo>
                <a:lnTo>
                  <a:pt x="1491869" y="1491856"/>
                </a:lnTo>
                <a:lnTo>
                  <a:pt x="1491102" y="1443573"/>
                </a:lnTo>
                <a:lnTo>
                  <a:pt x="1488818" y="1395674"/>
                </a:lnTo>
                <a:lnTo>
                  <a:pt x="1485039" y="1348181"/>
                </a:lnTo>
                <a:lnTo>
                  <a:pt x="1479789" y="1301117"/>
                </a:lnTo>
                <a:lnTo>
                  <a:pt x="1473091" y="1254505"/>
                </a:lnTo>
                <a:lnTo>
                  <a:pt x="1464968" y="1208370"/>
                </a:lnTo>
                <a:lnTo>
                  <a:pt x="1455443" y="1162732"/>
                </a:lnTo>
                <a:lnTo>
                  <a:pt x="1444539" y="1117617"/>
                </a:lnTo>
                <a:lnTo>
                  <a:pt x="1432280" y="1073047"/>
                </a:lnTo>
                <a:lnTo>
                  <a:pt x="1418688" y="1029046"/>
                </a:lnTo>
                <a:lnTo>
                  <a:pt x="1403787" y="985635"/>
                </a:lnTo>
                <a:lnTo>
                  <a:pt x="1387601" y="942839"/>
                </a:lnTo>
                <a:lnTo>
                  <a:pt x="1370151" y="900681"/>
                </a:lnTo>
                <a:lnTo>
                  <a:pt x="1351461" y="859184"/>
                </a:lnTo>
                <a:lnTo>
                  <a:pt x="1331555" y="818371"/>
                </a:lnTo>
                <a:lnTo>
                  <a:pt x="1310455" y="778265"/>
                </a:lnTo>
                <a:lnTo>
                  <a:pt x="1288185" y="738889"/>
                </a:lnTo>
                <a:lnTo>
                  <a:pt x="1264768" y="700267"/>
                </a:lnTo>
                <a:lnTo>
                  <a:pt x="1240227" y="662422"/>
                </a:lnTo>
                <a:lnTo>
                  <a:pt x="1214585" y="625376"/>
                </a:lnTo>
                <a:lnTo>
                  <a:pt x="1187865" y="589153"/>
                </a:lnTo>
                <a:lnTo>
                  <a:pt x="1160091" y="553776"/>
                </a:lnTo>
                <a:lnTo>
                  <a:pt x="1131285" y="519269"/>
                </a:lnTo>
                <a:lnTo>
                  <a:pt x="1101471" y="485654"/>
                </a:lnTo>
                <a:lnTo>
                  <a:pt x="1070672" y="452955"/>
                </a:lnTo>
                <a:lnTo>
                  <a:pt x="1038912" y="421194"/>
                </a:lnTo>
                <a:lnTo>
                  <a:pt x="1006212" y="390395"/>
                </a:lnTo>
                <a:lnTo>
                  <a:pt x="972597" y="360582"/>
                </a:lnTo>
                <a:lnTo>
                  <a:pt x="938089" y="331776"/>
                </a:lnTo>
                <a:lnTo>
                  <a:pt x="902712" y="304002"/>
                </a:lnTo>
                <a:lnTo>
                  <a:pt x="866489" y="277283"/>
                </a:lnTo>
                <a:lnTo>
                  <a:pt x="829443" y="251641"/>
                </a:lnTo>
                <a:lnTo>
                  <a:pt x="791597" y="227100"/>
                </a:lnTo>
                <a:lnTo>
                  <a:pt x="752975" y="203683"/>
                </a:lnTo>
                <a:lnTo>
                  <a:pt x="713599" y="181413"/>
                </a:lnTo>
                <a:lnTo>
                  <a:pt x="673493" y="160313"/>
                </a:lnTo>
                <a:lnTo>
                  <a:pt x="632679" y="140407"/>
                </a:lnTo>
                <a:lnTo>
                  <a:pt x="591181" y="121717"/>
                </a:lnTo>
                <a:lnTo>
                  <a:pt x="549023" y="104267"/>
                </a:lnTo>
                <a:lnTo>
                  <a:pt x="506227" y="88080"/>
                </a:lnTo>
                <a:lnTo>
                  <a:pt x="462816" y="73180"/>
                </a:lnTo>
                <a:lnTo>
                  <a:pt x="418814" y="59588"/>
                </a:lnTo>
                <a:lnTo>
                  <a:pt x="374243" y="47329"/>
                </a:lnTo>
                <a:lnTo>
                  <a:pt x="329127" y="36425"/>
                </a:lnTo>
                <a:lnTo>
                  <a:pt x="283490" y="26900"/>
                </a:lnTo>
                <a:lnTo>
                  <a:pt x="237353" y="18777"/>
                </a:lnTo>
                <a:lnTo>
                  <a:pt x="190741" y="12079"/>
                </a:lnTo>
                <a:lnTo>
                  <a:pt x="143677" y="6829"/>
                </a:lnTo>
                <a:lnTo>
                  <a:pt x="96183" y="3050"/>
                </a:lnTo>
                <a:lnTo>
                  <a:pt x="48283" y="766"/>
                </a:lnTo>
                <a:lnTo>
                  <a:pt x="0" y="0"/>
                </a:lnTo>
                <a:close/>
              </a:path>
            </a:pathLst>
          </a:custGeom>
          <a:solidFill>
            <a:srgbClr val="C7C8CA"/>
          </a:solidFill>
        </p:spPr>
        <p:txBody>
          <a:bodyPr wrap="square" lIns="0" tIns="0" rIns="0" bIns="0" rtlCol="0"/>
          <a:lstStyle/>
          <a:p>
            <a:endParaRPr/>
          </a:p>
        </p:txBody>
      </p:sp>
      <p:sp>
        <p:nvSpPr>
          <p:cNvPr id="14" name="object 14"/>
          <p:cNvSpPr/>
          <p:nvPr/>
        </p:nvSpPr>
        <p:spPr>
          <a:xfrm>
            <a:off x="13637130" y="3420785"/>
            <a:ext cx="1483360" cy="2983865"/>
          </a:xfrm>
          <a:custGeom>
            <a:avLst/>
            <a:gdLst/>
            <a:ahLst/>
            <a:cxnLst/>
            <a:rect l="l" t="t" r="r" b="b"/>
            <a:pathLst>
              <a:path w="1483359" h="2983865">
                <a:moveTo>
                  <a:pt x="1482855" y="0"/>
                </a:moveTo>
                <a:lnTo>
                  <a:pt x="1443585" y="623"/>
                </a:lnTo>
                <a:lnTo>
                  <a:pt x="1395685" y="2907"/>
                </a:lnTo>
                <a:lnTo>
                  <a:pt x="1348191" y="6686"/>
                </a:lnTo>
                <a:lnTo>
                  <a:pt x="1301127" y="11936"/>
                </a:lnTo>
                <a:lnTo>
                  <a:pt x="1254515" y="18634"/>
                </a:lnTo>
                <a:lnTo>
                  <a:pt x="1208378" y="26757"/>
                </a:lnTo>
                <a:lnTo>
                  <a:pt x="1162741" y="36282"/>
                </a:lnTo>
                <a:lnTo>
                  <a:pt x="1117625" y="47186"/>
                </a:lnTo>
                <a:lnTo>
                  <a:pt x="1073054" y="59445"/>
                </a:lnTo>
                <a:lnTo>
                  <a:pt x="1029052" y="73037"/>
                </a:lnTo>
                <a:lnTo>
                  <a:pt x="985641" y="87937"/>
                </a:lnTo>
                <a:lnTo>
                  <a:pt x="942845" y="104124"/>
                </a:lnTo>
                <a:lnTo>
                  <a:pt x="900687" y="121574"/>
                </a:lnTo>
                <a:lnTo>
                  <a:pt x="859189" y="140264"/>
                </a:lnTo>
                <a:lnTo>
                  <a:pt x="818375" y="160170"/>
                </a:lnTo>
                <a:lnTo>
                  <a:pt x="778269" y="181270"/>
                </a:lnTo>
                <a:lnTo>
                  <a:pt x="738893" y="203540"/>
                </a:lnTo>
                <a:lnTo>
                  <a:pt x="700271" y="226957"/>
                </a:lnTo>
                <a:lnTo>
                  <a:pt x="662425" y="251498"/>
                </a:lnTo>
                <a:lnTo>
                  <a:pt x="625379" y="277140"/>
                </a:lnTo>
                <a:lnTo>
                  <a:pt x="589156" y="303860"/>
                </a:lnTo>
                <a:lnTo>
                  <a:pt x="553779" y="331634"/>
                </a:lnTo>
                <a:lnTo>
                  <a:pt x="519271" y="360440"/>
                </a:lnTo>
                <a:lnTo>
                  <a:pt x="485656" y="390254"/>
                </a:lnTo>
                <a:lnTo>
                  <a:pt x="452956" y="421053"/>
                </a:lnTo>
                <a:lnTo>
                  <a:pt x="421196" y="452813"/>
                </a:lnTo>
                <a:lnTo>
                  <a:pt x="390397" y="485513"/>
                </a:lnTo>
                <a:lnTo>
                  <a:pt x="360583" y="519128"/>
                </a:lnTo>
                <a:lnTo>
                  <a:pt x="331777" y="553636"/>
                </a:lnTo>
                <a:lnTo>
                  <a:pt x="304003" y="589013"/>
                </a:lnTo>
                <a:lnTo>
                  <a:pt x="277283" y="625236"/>
                </a:lnTo>
                <a:lnTo>
                  <a:pt x="251641" y="662282"/>
                </a:lnTo>
                <a:lnTo>
                  <a:pt x="227100" y="700127"/>
                </a:lnTo>
                <a:lnTo>
                  <a:pt x="203683" y="738750"/>
                </a:lnTo>
                <a:lnTo>
                  <a:pt x="181413" y="778126"/>
                </a:lnTo>
                <a:lnTo>
                  <a:pt x="160313" y="818232"/>
                </a:lnTo>
                <a:lnTo>
                  <a:pt x="140407" y="859046"/>
                </a:lnTo>
                <a:lnTo>
                  <a:pt x="121717" y="900543"/>
                </a:lnTo>
                <a:lnTo>
                  <a:pt x="104267" y="942702"/>
                </a:lnTo>
                <a:lnTo>
                  <a:pt x="88081" y="985498"/>
                </a:lnTo>
                <a:lnTo>
                  <a:pt x="73180" y="1028909"/>
                </a:lnTo>
                <a:lnTo>
                  <a:pt x="59588" y="1072911"/>
                </a:lnTo>
                <a:lnTo>
                  <a:pt x="47329" y="1117482"/>
                </a:lnTo>
                <a:lnTo>
                  <a:pt x="36425" y="1162598"/>
                </a:lnTo>
                <a:lnTo>
                  <a:pt x="26900" y="1208235"/>
                </a:lnTo>
                <a:lnTo>
                  <a:pt x="18777" y="1254372"/>
                </a:lnTo>
                <a:lnTo>
                  <a:pt x="12079" y="1300984"/>
                </a:lnTo>
                <a:lnTo>
                  <a:pt x="6829" y="1348048"/>
                </a:lnTo>
                <a:lnTo>
                  <a:pt x="3050" y="1395542"/>
                </a:lnTo>
                <a:lnTo>
                  <a:pt x="766" y="1443442"/>
                </a:lnTo>
                <a:lnTo>
                  <a:pt x="0" y="1491725"/>
                </a:lnTo>
                <a:lnTo>
                  <a:pt x="766" y="1540008"/>
                </a:lnTo>
                <a:lnTo>
                  <a:pt x="3050" y="1587907"/>
                </a:lnTo>
                <a:lnTo>
                  <a:pt x="6829" y="1635400"/>
                </a:lnTo>
                <a:lnTo>
                  <a:pt x="12079" y="1682464"/>
                </a:lnTo>
                <a:lnTo>
                  <a:pt x="18777" y="1729076"/>
                </a:lnTo>
                <a:lnTo>
                  <a:pt x="26900" y="1775212"/>
                </a:lnTo>
                <a:lnTo>
                  <a:pt x="36425" y="1820849"/>
                </a:lnTo>
                <a:lnTo>
                  <a:pt x="47329" y="1865964"/>
                </a:lnTo>
                <a:lnTo>
                  <a:pt x="59588" y="1910534"/>
                </a:lnTo>
                <a:lnTo>
                  <a:pt x="73180" y="1954536"/>
                </a:lnTo>
                <a:lnTo>
                  <a:pt x="88081" y="1997946"/>
                </a:lnTo>
                <a:lnTo>
                  <a:pt x="104267" y="2040742"/>
                </a:lnTo>
                <a:lnTo>
                  <a:pt x="121717" y="2082900"/>
                </a:lnTo>
                <a:lnTo>
                  <a:pt x="140407" y="2124397"/>
                </a:lnTo>
                <a:lnTo>
                  <a:pt x="160313" y="2165210"/>
                </a:lnTo>
                <a:lnTo>
                  <a:pt x="181413" y="2205316"/>
                </a:lnTo>
                <a:lnTo>
                  <a:pt x="203683" y="2244692"/>
                </a:lnTo>
                <a:lnTo>
                  <a:pt x="227100" y="2283314"/>
                </a:lnTo>
                <a:lnTo>
                  <a:pt x="251641" y="2321160"/>
                </a:lnTo>
                <a:lnTo>
                  <a:pt x="277283" y="2358205"/>
                </a:lnTo>
                <a:lnTo>
                  <a:pt x="304003" y="2394428"/>
                </a:lnTo>
                <a:lnTo>
                  <a:pt x="331777" y="2429805"/>
                </a:lnTo>
                <a:lnTo>
                  <a:pt x="360583" y="2464312"/>
                </a:lnTo>
                <a:lnTo>
                  <a:pt x="390397" y="2497927"/>
                </a:lnTo>
                <a:lnTo>
                  <a:pt x="421196" y="2530626"/>
                </a:lnTo>
                <a:lnTo>
                  <a:pt x="452956" y="2562387"/>
                </a:lnTo>
                <a:lnTo>
                  <a:pt x="485656" y="2593186"/>
                </a:lnTo>
                <a:lnTo>
                  <a:pt x="519271" y="2622999"/>
                </a:lnTo>
                <a:lnTo>
                  <a:pt x="553779" y="2651805"/>
                </a:lnTo>
                <a:lnTo>
                  <a:pt x="589156" y="2679579"/>
                </a:lnTo>
                <a:lnTo>
                  <a:pt x="625379" y="2706299"/>
                </a:lnTo>
                <a:lnTo>
                  <a:pt x="662425" y="2731940"/>
                </a:lnTo>
                <a:lnTo>
                  <a:pt x="700271" y="2756482"/>
                </a:lnTo>
                <a:lnTo>
                  <a:pt x="738893" y="2779899"/>
                </a:lnTo>
                <a:lnTo>
                  <a:pt x="778269" y="2802169"/>
                </a:lnTo>
                <a:lnTo>
                  <a:pt x="818375" y="2823268"/>
                </a:lnTo>
                <a:lnTo>
                  <a:pt x="859189" y="2843174"/>
                </a:lnTo>
                <a:lnTo>
                  <a:pt x="900687" y="2861864"/>
                </a:lnTo>
                <a:lnTo>
                  <a:pt x="942845" y="2879314"/>
                </a:lnTo>
                <a:lnTo>
                  <a:pt x="985641" y="2895501"/>
                </a:lnTo>
                <a:lnTo>
                  <a:pt x="1029052" y="2910402"/>
                </a:lnTo>
                <a:lnTo>
                  <a:pt x="1073054" y="2923993"/>
                </a:lnTo>
                <a:lnTo>
                  <a:pt x="1117625" y="2936252"/>
                </a:lnTo>
                <a:lnTo>
                  <a:pt x="1162741" y="2947156"/>
                </a:lnTo>
                <a:lnTo>
                  <a:pt x="1208378" y="2956681"/>
                </a:lnTo>
                <a:lnTo>
                  <a:pt x="1254515" y="2964804"/>
                </a:lnTo>
                <a:lnTo>
                  <a:pt x="1301127" y="2971502"/>
                </a:lnTo>
                <a:lnTo>
                  <a:pt x="1348191" y="2976752"/>
                </a:lnTo>
                <a:lnTo>
                  <a:pt x="1395685" y="2980531"/>
                </a:lnTo>
                <a:lnTo>
                  <a:pt x="1443585" y="2982815"/>
                </a:lnTo>
                <a:lnTo>
                  <a:pt x="1482855" y="2983439"/>
                </a:lnTo>
                <a:lnTo>
                  <a:pt x="1482855" y="0"/>
                </a:lnTo>
                <a:close/>
              </a:path>
            </a:pathLst>
          </a:custGeom>
          <a:solidFill>
            <a:srgbClr val="C7C8CA"/>
          </a:solidFill>
        </p:spPr>
        <p:txBody>
          <a:bodyPr wrap="square" lIns="0" tIns="0" rIns="0" bIns="0" rtlCol="0"/>
          <a:lstStyle/>
          <a:p>
            <a:endParaRPr/>
          </a:p>
        </p:txBody>
      </p:sp>
      <p:sp>
        <p:nvSpPr>
          <p:cNvPr id="15" name="object 15"/>
          <p:cNvSpPr/>
          <p:nvPr/>
        </p:nvSpPr>
        <p:spPr>
          <a:xfrm>
            <a:off x="7569004" y="7"/>
            <a:ext cx="2502535" cy="2445385"/>
          </a:xfrm>
          <a:custGeom>
            <a:avLst/>
            <a:gdLst/>
            <a:ahLst/>
            <a:cxnLst/>
            <a:rect l="l" t="t" r="r" b="b"/>
            <a:pathLst>
              <a:path w="2502534" h="2445385">
                <a:moveTo>
                  <a:pt x="2501988" y="0"/>
                </a:moveTo>
                <a:lnTo>
                  <a:pt x="0" y="0"/>
                </a:lnTo>
                <a:lnTo>
                  <a:pt x="0" y="2445156"/>
                </a:lnTo>
                <a:lnTo>
                  <a:pt x="22872" y="2445156"/>
                </a:lnTo>
                <a:lnTo>
                  <a:pt x="71660" y="2444692"/>
                </a:lnTo>
                <a:lnTo>
                  <a:pt x="120219" y="2443305"/>
                </a:lnTo>
                <a:lnTo>
                  <a:pt x="168540" y="2441005"/>
                </a:lnTo>
                <a:lnTo>
                  <a:pt x="216615" y="2437799"/>
                </a:lnTo>
                <a:lnTo>
                  <a:pt x="264435" y="2433697"/>
                </a:lnTo>
                <a:lnTo>
                  <a:pt x="311991" y="2428705"/>
                </a:lnTo>
                <a:lnTo>
                  <a:pt x="359275" y="2422834"/>
                </a:lnTo>
                <a:lnTo>
                  <a:pt x="406279" y="2416092"/>
                </a:lnTo>
                <a:lnTo>
                  <a:pt x="452993" y="2408486"/>
                </a:lnTo>
                <a:lnTo>
                  <a:pt x="499409" y="2400026"/>
                </a:lnTo>
                <a:lnTo>
                  <a:pt x="545519" y="2390721"/>
                </a:lnTo>
                <a:lnTo>
                  <a:pt x="591314" y="2380577"/>
                </a:lnTo>
                <a:lnTo>
                  <a:pt x="636784" y="2369605"/>
                </a:lnTo>
                <a:lnTo>
                  <a:pt x="681923" y="2357812"/>
                </a:lnTo>
                <a:lnTo>
                  <a:pt x="726720" y="2345207"/>
                </a:lnTo>
                <a:lnTo>
                  <a:pt x="771167" y="2331799"/>
                </a:lnTo>
                <a:lnTo>
                  <a:pt x="815257" y="2317596"/>
                </a:lnTo>
                <a:lnTo>
                  <a:pt x="858979" y="2302606"/>
                </a:lnTo>
                <a:lnTo>
                  <a:pt x="902327" y="2286838"/>
                </a:lnTo>
                <a:lnTo>
                  <a:pt x="945290" y="2270301"/>
                </a:lnTo>
                <a:lnTo>
                  <a:pt x="987860" y="2253003"/>
                </a:lnTo>
                <a:lnTo>
                  <a:pt x="1030029" y="2234952"/>
                </a:lnTo>
                <a:lnTo>
                  <a:pt x="1071788" y="2216157"/>
                </a:lnTo>
                <a:lnTo>
                  <a:pt x="1113129" y="2196626"/>
                </a:lnTo>
                <a:lnTo>
                  <a:pt x="1154042" y="2176369"/>
                </a:lnTo>
                <a:lnTo>
                  <a:pt x="1194520" y="2155393"/>
                </a:lnTo>
                <a:lnTo>
                  <a:pt x="1234553" y="2133707"/>
                </a:lnTo>
                <a:lnTo>
                  <a:pt x="1274134" y="2111319"/>
                </a:lnTo>
                <a:lnTo>
                  <a:pt x="1313252" y="2088238"/>
                </a:lnTo>
                <a:lnTo>
                  <a:pt x="1351901" y="2064473"/>
                </a:lnTo>
                <a:lnTo>
                  <a:pt x="1390071" y="2040032"/>
                </a:lnTo>
                <a:lnTo>
                  <a:pt x="1427753" y="2014923"/>
                </a:lnTo>
                <a:lnTo>
                  <a:pt x="1464940" y="1989154"/>
                </a:lnTo>
                <a:lnTo>
                  <a:pt x="1501621" y="1962736"/>
                </a:lnTo>
                <a:lnTo>
                  <a:pt x="1537790" y="1935675"/>
                </a:lnTo>
                <a:lnTo>
                  <a:pt x="1573437" y="1907981"/>
                </a:lnTo>
                <a:lnTo>
                  <a:pt x="1608553" y="1879661"/>
                </a:lnTo>
                <a:lnTo>
                  <a:pt x="1643130" y="1850725"/>
                </a:lnTo>
                <a:lnTo>
                  <a:pt x="1677159" y="1821181"/>
                </a:lnTo>
                <a:lnTo>
                  <a:pt x="1710633" y="1791037"/>
                </a:lnTo>
                <a:lnTo>
                  <a:pt x="1743541" y="1760302"/>
                </a:lnTo>
                <a:lnTo>
                  <a:pt x="1775875" y="1728984"/>
                </a:lnTo>
                <a:lnTo>
                  <a:pt x="1807628" y="1697092"/>
                </a:lnTo>
                <a:lnTo>
                  <a:pt x="1838790" y="1664634"/>
                </a:lnTo>
                <a:lnTo>
                  <a:pt x="1869352" y="1631620"/>
                </a:lnTo>
                <a:lnTo>
                  <a:pt x="1899307" y="1598056"/>
                </a:lnTo>
                <a:lnTo>
                  <a:pt x="1928645" y="1563953"/>
                </a:lnTo>
                <a:lnTo>
                  <a:pt x="1957357" y="1529318"/>
                </a:lnTo>
                <a:lnTo>
                  <a:pt x="1985436" y="1494159"/>
                </a:lnTo>
                <a:lnTo>
                  <a:pt x="2012873" y="1458486"/>
                </a:lnTo>
                <a:lnTo>
                  <a:pt x="2039658" y="1422307"/>
                </a:lnTo>
                <a:lnTo>
                  <a:pt x="2065784" y="1385629"/>
                </a:lnTo>
                <a:lnTo>
                  <a:pt x="2091241" y="1348463"/>
                </a:lnTo>
                <a:lnTo>
                  <a:pt x="2116022" y="1310816"/>
                </a:lnTo>
                <a:lnTo>
                  <a:pt x="2140117" y="1272697"/>
                </a:lnTo>
                <a:lnTo>
                  <a:pt x="2163518" y="1234114"/>
                </a:lnTo>
                <a:lnTo>
                  <a:pt x="2186217" y="1195076"/>
                </a:lnTo>
                <a:lnTo>
                  <a:pt x="2208204" y="1155591"/>
                </a:lnTo>
                <a:lnTo>
                  <a:pt x="2229471" y="1115668"/>
                </a:lnTo>
                <a:lnTo>
                  <a:pt x="2250010" y="1075315"/>
                </a:lnTo>
                <a:lnTo>
                  <a:pt x="2269811" y="1034540"/>
                </a:lnTo>
                <a:lnTo>
                  <a:pt x="2288867" y="993353"/>
                </a:lnTo>
                <a:lnTo>
                  <a:pt x="2307168" y="951762"/>
                </a:lnTo>
                <a:lnTo>
                  <a:pt x="2324707" y="909775"/>
                </a:lnTo>
                <a:lnTo>
                  <a:pt x="2341474" y="867401"/>
                </a:lnTo>
                <a:lnTo>
                  <a:pt x="2357460" y="824648"/>
                </a:lnTo>
                <a:lnTo>
                  <a:pt x="2372658" y="781524"/>
                </a:lnTo>
                <a:lnTo>
                  <a:pt x="2387059" y="738039"/>
                </a:lnTo>
                <a:lnTo>
                  <a:pt x="2400653" y="694200"/>
                </a:lnTo>
                <a:lnTo>
                  <a:pt x="2413433" y="650017"/>
                </a:lnTo>
                <a:lnTo>
                  <a:pt x="2425389" y="605497"/>
                </a:lnTo>
                <a:lnTo>
                  <a:pt x="2436514" y="560649"/>
                </a:lnTo>
                <a:lnTo>
                  <a:pt x="2446798" y="515483"/>
                </a:lnTo>
                <a:lnTo>
                  <a:pt x="2456233" y="470005"/>
                </a:lnTo>
                <a:lnTo>
                  <a:pt x="2464810" y="424225"/>
                </a:lnTo>
                <a:lnTo>
                  <a:pt x="2472521" y="378151"/>
                </a:lnTo>
                <a:lnTo>
                  <a:pt x="2479357" y="331791"/>
                </a:lnTo>
                <a:lnTo>
                  <a:pt x="2485310" y="285155"/>
                </a:lnTo>
                <a:lnTo>
                  <a:pt x="2490370" y="238251"/>
                </a:lnTo>
                <a:lnTo>
                  <a:pt x="2494530" y="191086"/>
                </a:lnTo>
                <a:lnTo>
                  <a:pt x="2497780" y="143670"/>
                </a:lnTo>
                <a:lnTo>
                  <a:pt x="2500112" y="96012"/>
                </a:lnTo>
                <a:lnTo>
                  <a:pt x="2501518" y="48119"/>
                </a:lnTo>
                <a:lnTo>
                  <a:pt x="2501988" y="0"/>
                </a:lnTo>
                <a:close/>
              </a:path>
            </a:pathLst>
          </a:custGeom>
          <a:solidFill>
            <a:srgbClr val="C7C8CA"/>
          </a:solidFill>
        </p:spPr>
        <p:txBody>
          <a:bodyPr wrap="square" lIns="0" tIns="0" rIns="0" bIns="0" rtlCol="0"/>
          <a:lstStyle/>
          <a:p>
            <a:endParaRPr/>
          </a:p>
        </p:txBody>
      </p:sp>
      <p:sp>
        <p:nvSpPr>
          <p:cNvPr id="16" name="object 16"/>
          <p:cNvSpPr txBox="1"/>
          <p:nvPr/>
        </p:nvSpPr>
        <p:spPr>
          <a:xfrm>
            <a:off x="9641798" y="3594995"/>
            <a:ext cx="3559851" cy="228268"/>
          </a:xfrm>
          <a:prstGeom prst="rect">
            <a:avLst/>
          </a:prstGeom>
        </p:spPr>
        <p:txBody>
          <a:bodyPr vert="horz" wrap="square" lIns="0" tIns="12700" rIns="0" bIns="0" rtlCol="0">
            <a:spAutoFit/>
          </a:bodyPr>
          <a:lstStyle/>
          <a:p>
            <a:pPr marL="12700">
              <a:lnSpc>
                <a:spcPct val="100000"/>
              </a:lnSpc>
              <a:spcBef>
                <a:spcPts val="100"/>
              </a:spcBef>
            </a:pPr>
            <a:r>
              <a:rPr lang="nl-NL" sz="1400" b="1" dirty="0">
                <a:solidFill>
                  <a:srgbClr val="7097C7"/>
                </a:solidFill>
                <a:latin typeface="Futura" panose="020B0602020204020303" pitchFamily="34" charset="-79"/>
                <a:cs typeface="Futura" panose="020B0602020204020303" pitchFamily="34" charset="-79"/>
              </a:rPr>
              <a:t>MENGSEL VAN MELKVERGISTINGEN</a:t>
            </a:r>
            <a:endParaRPr sz="1400" b="1" dirty="0">
              <a:solidFill>
                <a:srgbClr val="7097C7"/>
              </a:solidFill>
              <a:latin typeface="Futura" panose="020B0602020204020303" pitchFamily="34" charset="-79"/>
              <a:cs typeface="Futura" panose="020B0602020204020303" pitchFamily="34" charset="-79"/>
            </a:endParaRPr>
          </a:p>
        </p:txBody>
      </p:sp>
      <p:sp>
        <p:nvSpPr>
          <p:cNvPr id="17" name="object 17"/>
          <p:cNvSpPr txBox="1"/>
          <p:nvPr/>
        </p:nvSpPr>
        <p:spPr>
          <a:xfrm>
            <a:off x="7916299" y="3876040"/>
            <a:ext cx="6868159" cy="1089660"/>
          </a:xfrm>
          <a:prstGeom prst="rect">
            <a:avLst/>
          </a:prstGeom>
        </p:spPr>
        <p:txBody>
          <a:bodyPr vert="horz" wrap="square" lIns="0" tIns="12700" rIns="0" bIns="0" rtlCol="0">
            <a:spAutoFit/>
          </a:bodyPr>
          <a:lstStyle/>
          <a:p>
            <a:pPr marL="12700" marR="5080">
              <a:lnSpc>
                <a:spcPct val="100000"/>
              </a:lnSpc>
              <a:spcBef>
                <a:spcPts val="100"/>
              </a:spcBef>
            </a:pPr>
            <a:r>
              <a:rPr lang="nl-NL" sz="800" spc="-5" dirty="0">
                <a:solidFill>
                  <a:srgbClr val="231F20"/>
                </a:solidFill>
                <a:latin typeface="Futura-Medium"/>
                <a:cs typeface="Futura-Medium"/>
              </a:rPr>
              <a:t>Een innovatief mengsel met verschillende en specifieke </a:t>
            </a:r>
            <a:r>
              <a:rPr lang="nl-NL" sz="800" spc="-5" dirty="0" err="1">
                <a:solidFill>
                  <a:srgbClr val="231F20"/>
                </a:solidFill>
                <a:latin typeface="Futura-Medium"/>
                <a:cs typeface="Futura-Medium"/>
              </a:rPr>
              <a:t>probiotische</a:t>
            </a:r>
            <a:r>
              <a:rPr lang="nl-NL" sz="800" spc="-5" dirty="0">
                <a:solidFill>
                  <a:srgbClr val="231F20"/>
                </a:solidFill>
                <a:latin typeface="Futura-Medium"/>
                <a:cs typeface="Futura-Medium"/>
              </a:rPr>
              <a:t> stammen die verschillende darmkanalen kunnen koloniseren om een ​​snel en volledig herstel van de darmflorabalans te bevorderen. Het mengsel bestaat uit de volgende stammen:</a:t>
            </a:r>
          </a:p>
          <a:p>
            <a:pPr marL="184150" marR="5080" indent="-171450">
              <a:lnSpc>
                <a:spcPct val="100000"/>
              </a:lnSpc>
              <a:spcBef>
                <a:spcPts val="100"/>
              </a:spcBef>
              <a:buFont typeface="Arial" panose="020B0604020202020204" pitchFamily="34" charset="0"/>
              <a:buChar char="•"/>
            </a:pPr>
            <a:r>
              <a:rPr lang="nl-NL" sz="800" spc="-5" dirty="0">
                <a:solidFill>
                  <a:srgbClr val="231F20"/>
                </a:solidFill>
                <a:latin typeface="Futura-Medium"/>
                <a:cs typeface="Futura-Medium"/>
              </a:rPr>
              <a:t>L. </a:t>
            </a:r>
            <a:r>
              <a:rPr lang="nl-NL" sz="800" spc="-5" dirty="0" err="1">
                <a:solidFill>
                  <a:srgbClr val="231F20"/>
                </a:solidFill>
                <a:latin typeface="Futura-Medium"/>
                <a:cs typeface="Futura-Medium"/>
              </a:rPr>
              <a:t>casei</a:t>
            </a:r>
            <a:r>
              <a:rPr lang="nl-NL" sz="800" spc="-5" dirty="0">
                <a:solidFill>
                  <a:srgbClr val="231F20"/>
                </a:solidFill>
                <a:latin typeface="Futura-Medium"/>
                <a:cs typeface="Futura-Medium"/>
              </a:rPr>
              <a:t> SGL15</a:t>
            </a:r>
          </a:p>
          <a:p>
            <a:pPr marL="184150" marR="5080" indent="-171450">
              <a:lnSpc>
                <a:spcPct val="100000"/>
              </a:lnSpc>
              <a:spcBef>
                <a:spcPts val="100"/>
              </a:spcBef>
              <a:buFont typeface="Arial" panose="020B0604020202020204" pitchFamily="34" charset="0"/>
              <a:buChar char="•"/>
            </a:pPr>
            <a:r>
              <a:rPr lang="nl-NL" sz="800" spc="-5" dirty="0">
                <a:solidFill>
                  <a:srgbClr val="231F20"/>
                </a:solidFill>
                <a:latin typeface="Futura-Medium"/>
                <a:cs typeface="Futura-Medium"/>
              </a:rPr>
              <a:t>L. </a:t>
            </a:r>
            <a:r>
              <a:rPr lang="nl-NL" sz="800" spc="-5" dirty="0" err="1">
                <a:solidFill>
                  <a:srgbClr val="231F20"/>
                </a:solidFill>
                <a:latin typeface="Futura-Medium"/>
                <a:cs typeface="Futura-Medium"/>
              </a:rPr>
              <a:t>rhamnosus</a:t>
            </a:r>
            <a:r>
              <a:rPr lang="nl-NL" sz="800" spc="-5" dirty="0">
                <a:solidFill>
                  <a:srgbClr val="231F20"/>
                </a:solidFill>
                <a:latin typeface="Futura-Medium"/>
                <a:cs typeface="Futura-Medium"/>
              </a:rPr>
              <a:t> SGL06</a:t>
            </a:r>
          </a:p>
          <a:p>
            <a:pPr marL="184150" marR="5080" indent="-171450">
              <a:lnSpc>
                <a:spcPct val="100000"/>
              </a:lnSpc>
              <a:spcBef>
                <a:spcPts val="100"/>
              </a:spcBef>
              <a:buFont typeface="Arial" panose="020B0604020202020204" pitchFamily="34" charset="0"/>
              <a:buChar char="•"/>
            </a:pPr>
            <a:r>
              <a:rPr lang="nl-NL" sz="800" spc="-5" dirty="0">
                <a:solidFill>
                  <a:srgbClr val="231F20"/>
                </a:solidFill>
                <a:latin typeface="Futura-Medium"/>
                <a:cs typeface="Futura-Medium"/>
              </a:rPr>
              <a:t>S. </a:t>
            </a:r>
            <a:r>
              <a:rPr lang="nl-NL" sz="800" spc="-5" dirty="0" err="1">
                <a:solidFill>
                  <a:srgbClr val="231F20"/>
                </a:solidFill>
                <a:latin typeface="Futura-Medium"/>
                <a:cs typeface="Futura-Medium"/>
              </a:rPr>
              <a:t>faecium</a:t>
            </a:r>
            <a:r>
              <a:rPr lang="nl-NL" sz="800" spc="-5" dirty="0">
                <a:solidFill>
                  <a:srgbClr val="231F20"/>
                </a:solidFill>
                <a:latin typeface="Futura-Medium"/>
                <a:cs typeface="Futura-Medium"/>
              </a:rPr>
              <a:t> SGEf01</a:t>
            </a:r>
          </a:p>
          <a:p>
            <a:pPr marL="184150" marR="5080" indent="-171450">
              <a:lnSpc>
                <a:spcPct val="100000"/>
              </a:lnSpc>
              <a:spcBef>
                <a:spcPts val="100"/>
              </a:spcBef>
              <a:buFont typeface="Arial" panose="020B0604020202020204" pitchFamily="34" charset="0"/>
              <a:buChar char="•"/>
            </a:pPr>
            <a:r>
              <a:rPr lang="nl-NL" sz="800" spc="-5" dirty="0">
                <a:solidFill>
                  <a:srgbClr val="231F20"/>
                </a:solidFill>
                <a:latin typeface="Futura-Medium"/>
                <a:cs typeface="Futura-Medium"/>
              </a:rPr>
              <a:t>L. </a:t>
            </a:r>
            <a:r>
              <a:rPr lang="nl-NL" sz="800" spc="-5" dirty="0" err="1">
                <a:solidFill>
                  <a:srgbClr val="231F20"/>
                </a:solidFill>
                <a:latin typeface="Futura-Medium"/>
                <a:cs typeface="Futura-Medium"/>
              </a:rPr>
              <a:t>acidophilus</a:t>
            </a:r>
            <a:r>
              <a:rPr lang="nl-NL" sz="800" spc="-5" dirty="0">
                <a:solidFill>
                  <a:srgbClr val="231F20"/>
                </a:solidFill>
                <a:latin typeface="Futura-Medium"/>
                <a:cs typeface="Futura-Medium"/>
              </a:rPr>
              <a:t> SGL11</a:t>
            </a:r>
          </a:p>
          <a:p>
            <a:pPr marL="184150" marR="5080" indent="-171450">
              <a:lnSpc>
                <a:spcPct val="100000"/>
              </a:lnSpc>
              <a:spcBef>
                <a:spcPts val="100"/>
              </a:spcBef>
              <a:buFont typeface="Arial" panose="020B0604020202020204" pitchFamily="34" charset="0"/>
              <a:buChar char="•"/>
            </a:pPr>
            <a:r>
              <a:rPr lang="nl-NL" sz="800" spc="-5" dirty="0">
                <a:solidFill>
                  <a:srgbClr val="231F20"/>
                </a:solidFill>
                <a:latin typeface="Futura-Medium"/>
                <a:cs typeface="Futura-Medium"/>
              </a:rPr>
              <a:t>L. </a:t>
            </a:r>
            <a:r>
              <a:rPr lang="nl-NL" sz="800" spc="-5" dirty="0" err="1">
                <a:solidFill>
                  <a:srgbClr val="231F20"/>
                </a:solidFill>
                <a:latin typeface="Futura-Medium"/>
                <a:cs typeface="Futura-Medium"/>
              </a:rPr>
              <a:t>lactis</a:t>
            </a:r>
            <a:r>
              <a:rPr lang="nl-NL" sz="800" spc="-5" dirty="0">
                <a:solidFill>
                  <a:srgbClr val="231F20"/>
                </a:solidFill>
                <a:latin typeface="Futura-Medium"/>
                <a:cs typeface="Futura-Medium"/>
              </a:rPr>
              <a:t> SGLc01</a:t>
            </a:r>
          </a:p>
          <a:p>
            <a:pPr marL="184150" marR="5080" indent="-171450">
              <a:lnSpc>
                <a:spcPct val="100000"/>
              </a:lnSpc>
              <a:spcBef>
                <a:spcPts val="100"/>
              </a:spcBef>
              <a:buFont typeface="Arial" panose="020B0604020202020204" pitchFamily="34" charset="0"/>
              <a:buChar char="•"/>
            </a:pPr>
            <a:r>
              <a:rPr lang="nl-NL" sz="800" spc="-5" dirty="0">
                <a:solidFill>
                  <a:srgbClr val="231F20"/>
                </a:solidFill>
                <a:latin typeface="Futura-Medium"/>
                <a:cs typeface="Futura-Medium"/>
              </a:rPr>
              <a:t>B. </a:t>
            </a:r>
            <a:r>
              <a:rPr lang="nl-NL" sz="800" spc="-5" dirty="0" err="1">
                <a:solidFill>
                  <a:srgbClr val="231F20"/>
                </a:solidFill>
                <a:latin typeface="Futura-Medium"/>
                <a:cs typeface="Futura-Medium"/>
              </a:rPr>
              <a:t>bifidum</a:t>
            </a:r>
            <a:r>
              <a:rPr lang="nl-NL" sz="800" spc="-5" dirty="0">
                <a:solidFill>
                  <a:srgbClr val="231F20"/>
                </a:solidFill>
                <a:latin typeface="Futura-Medium"/>
                <a:cs typeface="Futura-Medium"/>
              </a:rPr>
              <a:t> SGB02</a:t>
            </a:r>
            <a:endParaRPr sz="800" dirty="0">
              <a:latin typeface="Futura-Medium"/>
              <a:cs typeface="Futura-Medium"/>
            </a:endParaRPr>
          </a:p>
        </p:txBody>
      </p:sp>
      <p:sp>
        <p:nvSpPr>
          <p:cNvPr id="18" name="object 18"/>
          <p:cNvSpPr txBox="1"/>
          <p:nvPr/>
        </p:nvSpPr>
        <p:spPr>
          <a:xfrm>
            <a:off x="9927626" y="317074"/>
            <a:ext cx="2861310" cy="228268"/>
          </a:xfrm>
          <a:prstGeom prst="rect">
            <a:avLst/>
          </a:prstGeom>
        </p:spPr>
        <p:txBody>
          <a:bodyPr vert="horz" wrap="square" lIns="0" tIns="12700" rIns="0" bIns="0" rtlCol="0">
            <a:spAutoFit/>
          </a:bodyPr>
          <a:lstStyle/>
          <a:p>
            <a:pPr marL="12700">
              <a:lnSpc>
                <a:spcPct val="100000"/>
              </a:lnSpc>
              <a:spcBef>
                <a:spcPts val="100"/>
              </a:spcBef>
            </a:pPr>
            <a:r>
              <a:rPr sz="1400" b="1" spc="-10" dirty="0">
                <a:solidFill>
                  <a:srgbClr val="7097C7"/>
                </a:solidFill>
                <a:latin typeface="Futura"/>
                <a:cs typeface="Futura"/>
              </a:rPr>
              <a:t>SACCHAROMYCES</a:t>
            </a:r>
            <a:r>
              <a:rPr sz="1400" b="1" spc="-50" dirty="0">
                <a:solidFill>
                  <a:srgbClr val="7097C7"/>
                </a:solidFill>
                <a:latin typeface="Futura"/>
                <a:cs typeface="Futura"/>
              </a:rPr>
              <a:t> </a:t>
            </a:r>
            <a:r>
              <a:rPr sz="1400" b="1" dirty="0">
                <a:solidFill>
                  <a:srgbClr val="7097C7"/>
                </a:solidFill>
                <a:latin typeface="Futura"/>
                <a:cs typeface="Futura"/>
              </a:rPr>
              <a:t>BOULARDII</a:t>
            </a:r>
            <a:endParaRPr sz="1400" dirty="0">
              <a:solidFill>
                <a:srgbClr val="7097C7"/>
              </a:solidFill>
              <a:latin typeface="Futura"/>
              <a:cs typeface="Futura"/>
            </a:endParaRPr>
          </a:p>
        </p:txBody>
      </p:sp>
      <p:sp>
        <p:nvSpPr>
          <p:cNvPr id="19" name="object 19"/>
          <p:cNvSpPr txBox="1"/>
          <p:nvPr/>
        </p:nvSpPr>
        <p:spPr>
          <a:xfrm>
            <a:off x="7925300" y="591394"/>
            <a:ext cx="6866890" cy="654025"/>
          </a:xfrm>
          <a:prstGeom prst="rect">
            <a:avLst/>
          </a:prstGeom>
        </p:spPr>
        <p:txBody>
          <a:bodyPr vert="horz" wrap="square" lIns="0" tIns="12700" rIns="0" bIns="0" rtlCol="0">
            <a:spAutoFit/>
          </a:bodyPr>
          <a:lstStyle/>
          <a:p>
            <a:pPr marL="12700" marR="6350">
              <a:lnSpc>
                <a:spcPct val="100000"/>
              </a:lnSpc>
              <a:spcBef>
                <a:spcPts val="100"/>
              </a:spcBef>
            </a:pPr>
            <a:r>
              <a:rPr lang="nl-NL" sz="800" spc="-5" dirty="0" err="1">
                <a:solidFill>
                  <a:srgbClr val="231F20"/>
                </a:solidFill>
                <a:latin typeface="Futura-Medium"/>
                <a:cs typeface="Futura-Medium"/>
              </a:rPr>
              <a:t>Saccharomyces</a:t>
            </a:r>
            <a:r>
              <a:rPr lang="nl-NL" sz="800" spc="-5" dirty="0">
                <a:solidFill>
                  <a:srgbClr val="231F20"/>
                </a:solidFill>
                <a:latin typeface="Futura-Medium"/>
                <a:cs typeface="Futura-Medium"/>
              </a:rPr>
              <a:t> </a:t>
            </a:r>
            <a:r>
              <a:rPr lang="nl-NL" sz="800" spc="-5" dirty="0" err="1">
                <a:solidFill>
                  <a:srgbClr val="231F20"/>
                </a:solidFill>
                <a:latin typeface="Futura-Medium"/>
                <a:cs typeface="Futura-Medium"/>
              </a:rPr>
              <a:t>boulardii</a:t>
            </a:r>
            <a:r>
              <a:rPr lang="nl-NL" sz="800" spc="-5" dirty="0">
                <a:solidFill>
                  <a:srgbClr val="231F20"/>
                </a:solidFill>
                <a:latin typeface="Futura-Medium"/>
                <a:cs typeface="Futura-Medium"/>
              </a:rPr>
              <a:t> is een tropische giststam die voor het eerst werd geïsoleerd in 1923, een ondersoort van de zeer oude en oorspronkelijke </a:t>
            </a:r>
            <a:r>
              <a:rPr lang="nl-NL" sz="800" spc="-5" dirty="0" err="1">
                <a:solidFill>
                  <a:srgbClr val="231F20"/>
                </a:solidFill>
                <a:latin typeface="Futura-Medium"/>
                <a:cs typeface="Futura-Medium"/>
              </a:rPr>
              <a:t>cerevisiae</a:t>
            </a:r>
            <a:r>
              <a:rPr lang="nl-NL" sz="800" spc="-5" dirty="0">
                <a:solidFill>
                  <a:srgbClr val="231F20"/>
                </a:solidFill>
                <a:latin typeface="Futura-Medium"/>
                <a:cs typeface="Futura-Medium"/>
              </a:rPr>
              <a:t>, waarvan hij zich onderscheidt in verschillende taxonomische, metabolische en genetische eigenschappen.</a:t>
            </a:r>
          </a:p>
          <a:p>
            <a:pPr marL="12700" marR="6350">
              <a:lnSpc>
                <a:spcPct val="100000"/>
              </a:lnSpc>
              <a:spcBef>
                <a:spcPts val="100"/>
              </a:spcBef>
            </a:pPr>
            <a:r>
              <a:rPr lang="nl-NL" sz="800" spc="-5" dirty="0">
                <a:solidFill>
                  <a:srgbClr val="231F20"/>
                </a:solidFill>
                <a:latin typeface="Futura-Medium"/>
                <a:cs typeface="Futura-Medium"/>
              </a:rPr>
              <a:t>Het koloniseert de dikke darm niet, maar is slechts van voorbijgaande aard en beweegt niet buiten het maagdarmkanaal.</a:t>
            </a:r>
          </a:p>
          <a:p>
            <a:pPr marL="12700" marR="6350">
              <a:lnSpc>
                <a:spcPct val="100000"/>
              </a:lnSpc>
              <a:spcBef>
                <a:spcPts val="100"/>
              </a:spcBef>
            </a:pPr>
            <a:r>
              <a:rPr lang="nl-NL" sz="800" spc="-5" dirty="0">
                <a:solidFill>
                  <a:srgbClr val="231F20"/>
                </a:solidFill>
                <a:latin typeface="Futura-Medium"/>
                <a:cs typeface="Futura-Medium"/>
              </a:rPr>
              <a:t>Het is genetisch resistent tegen antibiotica en voert verschillende activiteiten uit die bijzonder nuttig zijn bij de behandeling van </a:t>
            </a:r>
            <a:r>
              <a:rPr lang="nl-NL" sz="800" spc="-5" dirty="0" err="1">
                <a:solidFill>
                  <a:srgbClr val="231F20"/>
                </a:solidFill>
                <a:latin typeface="Futura-Medium"/>
                <a:cs typeface="Futura-Medium"/>
              </a:rPr>
              <a:t>darmdysmicrobisme</a:t>
            </a:r>
            <a:r>
              <a:rPr lang="nl-NL" sz="800" spc="-5" dirty="0">
                <a:solidFill>
                  <a:srgbClr val="231F20"/>
                </a:solidFill>
                <a:latin typeface="Futura-Medium"/>
                <a:cs typeface="Futura-Medium"/>
              </a:rPr>
              <a:t>, wat het herstel van de natuurlijke flora bevordert:</a:t>
            </a:r>
            <a:endParaRPr sz="800" dirty="0">
              <a:latin typeface="Futura-Medium"/>
              <a:cs typeface="Futura-Medium"/>
            </a:endParaRPr>
          </a:p>
        </p:txBody>
      </p:sp>
      <p:sp>
        <p:nvSpPr>
          <p:cNvPr id="20" name="object 20"/>
          <p:cNvSpPr txBox="1"/>
          <p:nvPr/>
        </p:nvSpPr>
        <p:spPr>
          <a:xfrm>
            <a:off x="7925300" y="1308100"/>
            <a:ext cx="6868795" cy="1418337"/>
          </a:xfrm>
          <a:prstGeom prst="rect">
            <a:avLst/>
          </a:prstGeom>
        </p:spPr>
        <p:txBody>
          <a:bodyPr vert="horz" wrap="square" lIns="0" tIns="12700" rIns="0" bIns="0" rtlCol="0">
            <a:spAutoFit/>
          </a:bodyPr>
          <a:lstStyle/>
          <a:p>
            <a:pPr marL="241300" marR="5080" indent="-228600" algn="just">
              <a:lnSpc>
                <a:spcPct val="100000"/>
              </a:lnSpc>
              <a:spcBef>
                <a:spcPts val="100"/>
              </a:spcBef>
              <a:buChar char="•"/>
              <a:tabLst>
                <a:tab pos="241300" algn="l"/>
              </a:tabLst>
            </a:pPr>
            <a:r>
              <a:rPr sz="800" dirty="0">
                <a:solidFill>
                  <a:srgbClr val="231F20"/>
                </a:solidFill>
                <a:latin typeface="Futura-Medium"/>
                <a:cs typeface="Futura-Medium"/>
              </a:rPr>
              <a:t>Inibisce la </a:t>
            </a:r>
            <a:r>
              <a:rPr sz="800" spc="-5" dirty="0">
                <a:solidFill>
                  <a:srgbClr val="231F20"/>
                </a:solidFill>
                <a:latin typeface="Futura-Medium"/>
                <a:cs typeface="Futura-Medium"/>
              </a:rPr>
              <a:t>crescita </a:t>
            </a:r>
            <a:r>
              <a:rPr sz="800" dirty="0">
                <a:solidFill>
                  <a:srgbClr val="231F20"/>
                </a:solidFill>
                <a:latin typeface="Futura-Medium"/>
                <a:cs typeface="Futura-Medium"/>
              </a:rPr>
              <a:t>di alcuni </a:t>
            </a:r>
            <a:r>
              <a:rPr sz="800" spc="-5" dirty="0">
                <a:solidFill>
                  <a:srgbClr val="231F20"/>
                </a:solidFill>
                <a:latin typeface="Futura-Medium"/>
                <a:cs typeface="Futura-Medium"/>
              </a:rPr>
              <a:t>microorganismi patogeni </a:t>
            </a:r>
            <a:r>
              <a:rPr sz="800" dirty="0">
                <a:solidFill>
                  <a:srgbClr val="231F20"/>
                </a:solidFill>
                <a:latin typeface="Futura-Medium"/>
                <a:cs typeface="Futura-Medium"/>
              </a:rPr>
              <a:t>(Staphylococcus, </a:t>
            </a:r>
            <a:r>
              <a:rPr sz="800" spc="-5" dirty="0">
                <a:solidFill>
                  <a:srgbClr val="231F20"/>
                </a:solidFill>
                <a:latin typeface="Futura-Medium"/>
                <a:cs typeface="Futura-Medium"/>
              </a:rPr>
              <a:t>E. </a:t>
            </a:r>
            <a:r>
              <a:rPr sz="800" dirty="0">
                <a:solidFill>
                  <a:srgbClr val="231F20"/>
                </a:solidFill>
                <a:latin typeface="Futura-Medium"/>
                <a:cs typeface="Futura-Medium"/>
              </a:rPr>
              <a:t>coli, </a:t>
            </a:r>
            <a:r>
              <a:rPr sz="800" spc="-5" dirty="0">
                <a:solidFill>
                  <a:srgbClr val="231F20"/>
                </a:solidFill>
                <a:latin typeface="Futura-Medium"/>
                <a:cs typeface="Futura-Medium"/>
              </a:rPr>
              <a:t>Proteus, </a:t>
            </a:r>
            <a:r>
              <a:rPr sz="800" dirty="0">
                <a:solidFill>
                  <a:srgbClr val="231F20"/>
                </a:solidFill>
                <a:latin typeface="Futura-Medium"/>
                <a:cs typeface="Futura-Medium"/>
              </a:rPr>
              <a:t>Candida albicans, Shigella, Salmonella,</a:t>
            </a:r>
            <a:r>
              <a:rPr sz="800" spc="5" dirty="0">
                <a:solidFill>
                  <a:srgbClr val="231F20"/>
                </a:solidFill>
                <a:latin typeface="Futura-Medium"/>
                <a:cs typeface="Futura-Medium"/>
              </a:rPr>
              <a:t> </a:t>
            </a:r>
            <a:r>
              <a:rPr sz="800" spc="-5" dirty="0">
                <a:solidFill>
                  <a:srgbClr val="231F20"/>
                </a:solidFill>
                <a:latin typeface="Futura-Medium"/>
                <a:cs typeface="Futura-Medium"/>
              </a:rPr>
              <a:t>Pseudomonas, </a:t>
            </a:r>
            <a:r>
              <a:rPr lang="nl-NL" sz="800" dirty="0">
                <a:solidFill>
                  <a:srgbClr val="231F20"/>
                </a:solidFill>
                <a:latin typeface="Futura-Medium"/>
                <a:cs typeface="Futura-Medium"/>
              </a:rPr>
              <a:t>Het remt de groei van sommige pathogene micro-organismen (Staphylococcus, E. coli, Proteus, Candida </a:t>
            </a:r>
            <a:r>
              <a:rPr lang="nl-NL" sz="800" dirty="0" err="1">
                <a:solidFill>
                  <a:srgbClr val="231F20"/>
                </a:solidFill>
                <a:latin typeface="Futura-Medium"/>
                <a:cs typeface="Futura-Medium"/>
              </a:rPr>
              <a:t>albicans</a:t>
            </a:r>
            <a:r>
              <a:rPr lang="nl-NL" sz="800" dirty="0">
                <a:solidFill>
                  <a:srgbClr val="231F20"/>
                </a:solidFill>
                <a:latin typeface="Futura-Medium"/>
                <a:cs typeface="Futura-Medium"/>
              </a:rPr>
              <a:t>, </a:t>
            </a:r>
            <a:r>
              <a:rPr lang="nl-NL" sz="800" dirty="0" err="1">
                <a:solidFill>
                  <a:srgbClr val="231F20"/>
                </a:solidFill>
                <a:latin typeface="Futura-Medium"/>
                <a:cs typeface="Futura-Medium"/>
              </a:rPr>
              <a:t>Shigella</a:t>
            </a:r>
            <a:r>
              <a:rPr lang="nl-NL" sz="800" dirty="0">
                <a:solidFill>
                  <a:srgbClr val="231F20"/>
                </a:solidFill>
                <a:latin typeface="Futura-Medium"/>
                <a:cs typeface="Futura-Medium"/>
              </a:rPr>
              <a:t>, Salmonella, Pseudomonas, </a:t>
            </a:r>
            <a:r>
              <a:rPr lang="nl-NL" sz="800" dirty="0" err="1">
                <a:solidFill>
                  <a:srgbClr val="231F20"/>
                </a:solidFill>
                <a:latin typeface="Futura-Medium"/>
                <a:cs typeface="Futura-Medium"/>
              </a:rPr>
              <a:t>Clostridium</a:t>
            </a:r>
            <a:r>
              <a:rPr lang="nl-NL" sz="800" dirty="0">
                <a:solidFill>
                  <a:srgbClr val="231F20"/>
                </a:solidFill>
                <a:latin typeface="Futura-Medium"/>
                <a:cs typeface="Futura-Medium"/>
              </a:rPr>
              <a:t> </a:t>
            </a:r>
            <a:r>
              <a:rPr lang="nl-NL" sz="800" dirty="0" err="1">
                <a:solidFill>
                  <a:srgbClr val="231F20"/>
                </a:solidFill>
                <a:latin typeface="Futura-Medium"/>
                <a:cs typeface="Futura-Medium"/>
              </a:rPr>
              <a:t>difficile</a:t>
            </a:r>
            <a:r>
              <a:rPr lang="nl-NL" sz="800" dirty="0">
                <a:solidFill>
                  <a:srgbClr val="231F20"/>
                </a:solidFill>
                <a:latin typeface="Futura-Medium"/>
                <a:cs typeface="Futura-Medium"/>
              </a:rPr>
              <a:t>). Het gaat E. coli- en </a:t>
            </a:r>
            <a:r>
              <a:rPr lang="nl-NL" sz="800" dirty="0" err="1">
                <a:solidFill>
                  <a:srgbClr val="231F20"/>
                </a:solidFill>
                <a:latin typeface="Futura-Medium"/>
                <a:cs typeface="Futura-Medium"/>
              </a:rPr>
              <a:t>Clostridium</a:t>
            </a:r>
            <a:r>
              <a:rPr lang="nl-NL" sz="800" dirty="0">
                <a:solidFill>
                  <a:srgbClr val="231F20"/>
                </a:solidFill>
                <a:latin typeface="Futura-Medium"/>
                <a:cs typeface="Futura-Medium"/>
              </a:rPr>
              <a:t> </a:t>
            </a:r>
            <a:r>
              <a:rPr lang="nl-NL" sz="800" dirty="0" err="1">
                <a:solidFill>
                  <a:srgbClr val="231F20"/>
                </a:solidFill>
                <a:latin typeface="Futura-Medium"/>
                <a:cs typeface="Futura-Medium"/>
              </a:rPr>
              <a:t>difficile</a:t>
            </a:r>
            <a:r>
              <a:rPr lang="nl-NL" sz="800" dirty="0">
                <a:solidFill>
                  <a:srgbClr val="231F20"/>
                </a:solidFill>
                <a:latin typeface="Futura-Medium"/>
                <a:cs typeface="Futura-Medium"/>
              </a:rPr>
              <a:t>-stammen tegen die na behandeling met antibiotica een hoge toxiciteit vertonen. het is zeer effectief om specifiek C. </a:t>
            </a:r>
            <a:r>
              <a:rPr lang="nl-NL" sz="800" dirty="0" err="1">
                <a:solidFill>
                  <a:srgbClr val="231F20"/>
                </a:solidFill>
                <a:latin typeface="Futura-Medium"/>
                <a:cs typeface="Futura-Medium"/>
              </a:rPr>
              <a:t>albicans</a:t>
            </a:r>
            <a:r>
              <a:rPr lang="nl-NL" sz="800" dirty="0">
                <a:solidFill>
                  <a:srgbClr val="231F20"/>
                </a:solidFill>
                <a:latin typeface="Futura-Medium"/>
                <a:cs typeface="Futura-Medium"/>
              </a:rPr>
              <a:t> te bestrijden, waarvan het de kolonies drastisch kan verminderen en hun </a:t>
            </a:r>
            <a:r>
              <a:rPr lang="nl-NL" sz="800" dirty="0" err="1">
                <a:solidFill>
                  <a:srgbClr val="231F20"/>
                </a:solidFill>
                <a:latin typeface="Futura-Medium"/>
                <a:cs typeface="Futura-Medium"/>
              </a:rPr>
              <a:t>herimplantatie</a:t>
            </a:r>
            <a:r>
              <a:rPr lang="nl-NL" sz="800" dirty="0">
                <a:solidFill>
                  <a:srgbClr val="231F20"/>
                </a:solidFill>
                <a:latin typeface="Futura-Medium"/>
                <a:cs typeface="Futura-Medium"/>
              </a:rPr>
              <a:t> kan contrasteren door een specifiek en direct lokaal en systemisch antagonisme.</a:t>
            </a:r>
          </a:p>
          <a:p>
            <a:pPr marL="241300" marR="5080" indent="-228600" algn="just">
              <a:lnSpc>
                <a:spcPct val="100000"/>
              </a:lnSpc>
              <a:spcBef>
                <a:spcPts val="100"/>
              </a:spcBef>
              <a:buChar char="•"/>
              <a:tabLst>
                <a:tab pos="241300" algn="l"/>
              </a:tabLst>
            </a:pPr>
            <a:r>
              <a:rPr lang="nl-NL" sz="800" dirty="0">
                <a:solidFill>
                  <a:srgbClr val="231F20"/>
                </a:solidFill>
                <a:latin typeface="Futura-Medium"/>
                <a:cs typeface="Futura-Medium"/>
              </a:rPr>
              <a:t>Het stimuleert het immuunsysteem tegen infecties: het bevordert de activering van het complementsysteem en de aanmaak van antilichamen, in het bijzonder </a:t>
            </a:r>
            <a:r>
              <a:rPr lang="nl-NL" sz="800" dirty="0" err="1">
                <a:solidFill>
                  <a:srgbClr val="231F20"/>
                </a:solidFill>
                <a:latin typeface="Futura-Medium"/>
                <a:cs typeface="Futura-Medium"/>
              </a:rPr>
              <a:t>IgA</a:t>
            </a:r>
            <a:r>
              <a:rPr lang="nl-NL" sz="800" dirty="0">
                <a:solidFill>
                  <a:srgbClr val="231F20"/>
                </a:solidFill>
                <a:latin typeface="Futura-Medium"/>
                <a:cs typeface="Futura-Medium"/>
              </a:rPr>
              <a:t>, en stimuleert de fagocytose. De toename van </a:t>
            </a:r>
            <a:r>
              <a:rPr lang="nl-NL" sz="800" dirty="0" err="1">
                <a:solidFill>
                  <a:srgbClr val="231F20"/>
                </a:solidFill>
                <a:latin typeface="Futura-Medium"/>
                <a:cs typeface="Futura-Medium"/>
              </a:rPr>
              <a:t>IgA's</a:t>
            </a:r>
            <a:r>
              <a:rPr lang="nl-NL" sz="800" dirty="0">
                <a:solidFill>
                  <a:srgbClr val="231F20"/>
                </a:solidFill>
                <a:latin typeface="Futura-Medium"/>
                <a:cs typeface="Futura-Medium"/>
              </a:rPr>
              <a:t> in de darm versterkt de afweer tegen allergieën, intoleranties en infecties.</a:t>
            </a:r>
          </a:p>
          <a:p>
            <a:pPr marL="241300" marR="5080" indent="-228600" algn="just">
              <a:lnSpc>
                <a:spcPct val="100000"/>
              </a:lnSpc>
              <a:spcBef>
                <a:spcPts val="100"/>
              </a:spcBef>
              <a:buChar char="•"/>
              <a:tabLst>
                <a:tab pos="241300" algn="l"/>
              </a:tabLst>
            </a:pPr>
            <a:r>
              <a:rPr lang="nl-NL" sz="800" dirty="0">
                <a:solidFill>
                  <a:srgbClr val="231F20"/>
                </a:solidFill>
                <a:latin typeface="Futura-Medium"/>
                <a:cs typeface="Futura-Medium"/>
              </a:rPr>
              <a:t>Het stimuleert de enzymatische activiteit (</a:t>
            </a:r>
            <a:r>
              <a:rPr lang="nl-NL" sz="800" dirty="0" err="1">
                <a:solidFill>
                  <a:srgbClr val="231F20"/>
                </a:solidFill>
                <a:latin typeface="Futura-Medium"/>
                <a:cs typeface="Futura-Medium"/>
              </a:rPr>
              <a:t>disaccharidase</a:t>
            </a:r>
            <a:r>
              <a:rPr lang="nl-NL" sz="800" dirty="0">
                <a:solidFill>
                  <a:srgbClr val="231F20"/>
                </a:solidFill>
                <a:latin typeface="Futura-Medium"/>
                <a:cs typeface="Futura-Medium"/>
              </a:rPr>
              <a:t>) van het darmslijmvlies.</a:t>
            </a:r>
          </a:p>
          <a:p>
            <a:pPr marL="241300" marR="5080" indent="-228600" algn="just">
              <a:lnSpc>
                <a:spcPct val="100000"/>
              </a:lnSpc>
              <a:spcBef>
                <a:spcPts val="100"/>
              </a:spcBef>
              <a:buChar char="•"/>
              <a:tabLst>
                <a:tab pos="241300" algn="l"/>
              </a:tabLst>
            </a:pPr>
            <a:r>
              <a:rPr lang="nl-NL" sz="800" dirty="0">
                <a:solidFill>
                  <a:srgbClr val="231F20"/>
                </a:solidFill>
                <a:latin typeface="Futura-Medium"/>
                <a:cs typeface="Futura-Medium"/>
              </a:rPr>
              <a:t>Het remt de productie en activiteit van pathogene </a:t>
            </a:r>
            <a:r>
              <a:rPr lang="nl-NL" sz="800" dirty="0" err="1">
                <a:solidFill>
                  <a:srgbClr val="231F20"/>
                </a:solidFill>
                <a:latin typeface="Futura-Medium"/>
                <a:cs typeface="Futura-Medium"/>
              </a:rPr>
              <a:t>enterotoxinen</a:t>
            </a:r>
            <a:r>
              <a:rPr lang="nl-NL" sz="800" dirty="0">
                <a:solidFill>
                  <a:srgbClr val="231F20"/>
                </a:solidFill>
                <a:latin typeface="Futura-Medium"/>
                <a:cs typeface="Futura-Medium"/>
              </a:rPr>
              <a:t>.</a:t>
            </a:r>
          </a:p>
          <a:p>
            <a:pPr marL="241300" marR="5080" indent="-228600" algn="just">
              <a:lnSpc>
                <a:spcPct val="100000"/>
              </a:lnSpc>
              <a:spcBef>
                <a:spcPts val="100"/>
              </a:spcBef>
              <a:buChar char="•"/>
              <a:tabLst>
                <a:tab pos="241300" algn="l"/>
              </a:tabLst>
            </a:pPr>
            <a:r>
              <a:rPr lang="nl-NL" sz="800" dirty="0">
                <a:solidFill>
                  <a:srgbClr val="231F20"/>
                </a:solidFill>
                <a:latin typeface="Futura-Medium"/>
                <a:cs typeface="Futura-Medium"/>
              </a:rPr>
              <a:t>Bevordert de synthese van vitamines van het H-complex.</a:t>
            </a:r>
            <a:endParaRPr sz="800" dirty="0">
              <a:latin typeface="Futura-Medium"/>
              <a:cs typeface="Futura-Medium"/>
            </a:endParaRPr>
          </a:p>
        </p:txBody>
      </p:sp>
      <p:sp>
        <p:nvSpPr>
          <p:cNvPr id="21" name="object 21"/>
          <p:cNvSpPr txBox="1"/>
          <p:nvPr/>
        </p:nvSpPr>
        <p:spPr>
          <a:xfrm>
            <a:off x="7933691" y="2766412"/>
            <a:ext cx="6868159" cy="751488"/>
          </a:xfrm>
          <a:prstGeom prst="rect">
            <a:avLst/>
          </a:prstGeom>
        </p:spPr>
        <p:txBody>
          <a:bodyPr vert="horz" wrap="square" lIns="0" tIns="12700" rIns="0" bIns="0" rtlCol="0">
            <a:spAutoFit/>
          </a:bodyPr>
          <a:lstStyle/>
          <a:p>
            <a:pPr marL="12700" marR="5080" algn="just">
              <a:lnSpc>
                <a:spcPct val="100000"/>
              </a:lnSpc>
              <a:spcBef>
                <a:spcPts val="100"/>
              </a:spcBef>
            </a:pPr>
            <a:r>
              <a:rPr lang="nl-NL" sz="800" dirty="0">
                <a:latin typeface="Futura-Medium"/>
                <a:cs typeface="Futura-Medium"/>
              </a:rPr>
              <a:t>De </a:t>
            </a:r>
            <a:r>
              <a:rPr lang="nl-NL" sz="800" dirty="0" err="1">
                <a:latin typeface="Futura-Medium"/>
                <a:cs typeface="Futura-Medium"/>
              </a:rPr>
              <a:t>probiotische</a:t>
            </a:r>
            <a:r>
              <a:rPr lang="nl-NL" sz="800" dirty="0">
                <a:latin typeface="Futura-Medium"/>
                <a:cs typeface="Futura-Medium"/>
              </a:rPr>
              <a:t> functie van </a:t>
            </a:r>
            <a:r>
              <a:rPr lang="nl-NL" sz="800" dirty="0" err="1">
                <a:latin typeface="Futura-Medium"/>
                <a:cs typeface="Futura-Medium"/>
              </a:rPr>
              <a:t>Saccharomyces</a:t>
            </a:r>
            <a:r>
              <a:rPr lang="nl-NL" sz="800" dirty="0">
                <a:latin typeface="Futura-Medium"/>
                <a:cs typeface="Futura-Medium"/>
              </a:rPr>
              <a:t> </a:t>
            </a:r>
            <a:r>
              <a:rPr lang="nl-NL" sz="800" dirty="0" err="1">
                <a:latin typeface="Futura-Medium"/>
                <a:cs typeface="Futura-Medium"/>
              </a:rPr>
              <a:t>Boulardii</a:t>
            </a:r>
            <a:r>
              <a:rPr lang="nl-NL" sz="800" dirty="0">
                <a:latin typeface="Futura-Medium"/>
                <a:cs typeface="Futura-Medium"/>
              </a:rPr>
              <a:t> komt voort uit de afscheiding van vetzuren met een korte keten (SCFA) die het darmmilieu verbeteren en, in het geval van </a:t>
            </a:r>
            <a:r>
              <a:rPr lang="nl-NL" sz="800" dirty="0" err="1">
                <a:latin typeface="Futura-Medium"/>
                <a:cs typeface="Futura-Medium"/>
              </a:rPr>
              <a:t>dysbiose</a:t>
            </a:r>
            <a:r>
              <a:rPr lang="nl-NL" sz="800" dirty="0">
                <a:latin typeface="Futura-Medium"/>
                <a:cs typeface="Futura-Medium"/>
              </a:rPr>
              <a:t>, de </a:t>
            </a:r>
            <a:r>
              <a:rPr lang="nl-NL" sz="800" dirty="0" err="1">
                <a:latin typeface="Futura-Medium"/>
                <a:cs typeface="Futura-Medium"/>
              </a:rPr>
              <a:t>herkolonisatie</a:t>
            </a:r>
            <a:r>
              <a:rPr lang="nl-NL" sz="800" dirty="0">
                <a:latin typeface="Futura-Medium"/>
                <a:cs typeface="Futura-Medium"/>
              </a:rPr>
              <a:t> van de gunstige darmflora bevorderen. S. </a:t>
            </a:r>
            <a:r>
              <a:rPr lang="nl-NL" sz="800" dirty="0" err="1">
                <a:latin typeface="Futura-Medium"/>
                <a:cs typeface="Futura-Medium"/>
              </a:rPr>
              <a:t>Boulardii</a:t>
            </a:r>
            <a:r>
              <a:rPr lang="nl-NL" sz="800" dirty="0">
                <a:latin typeface="Futura-Medium"/>
                <a:cs typeface="Futura-Medium"/>
              </a:rPr>
              <a:t> behoudt ook zijn vitaliteit onveranderd in het hele spijsverteringskanaal en is, in het geval van antibiotische therapie, er immuun voor. Het gebruik ervan is daarom bijzonder nuttig in situaties van verandering van de darmflora, die de darmkolonisatie van resistente schimmels en ziektekiemen bevorderen, met gerelateerde </a:t>
            </a:r>
            <a:r>
              <a:rPr lang="nl-NL" sz="800" dirty="0" err="1">
                <a:latin typeface="Futura-Medium"/>
                <a:cs typeface="Futura-Medium"/>
              </a:rPr>
              <a:t>enterocolische</a:t>
            </a:r>
            <a:r>
              <a:rPr lang="nl-NL" sz="800" dirty="0">
                <a:latin typeface="Futura-Medium"/>
                <a:cs typeface="Futura-Medium"/>
              </a:rPr>
              <a:t> complicaties, zoals diarree van verschillende etiologie, prikkelbare darmsyndroom met veranderde avo, candidiasis van de maagdarmkanaal, terugkerende </a:t>
            </a:r>
            <a:r>
              <a:rPr lang="nl-NL" sz="800" dirty="0" err="1">
                <a:latin typeface="Futura-Medium"/>
                <a:cs typeface="Futura-Medium"/>
              </a:rPr>
              <a:t>Clostridium</a:t>
            </a:r>
            <a:r>
              <a:rPr lang="nl-NL" sz="800" dirty="0">
                <a:latin typeface="Futura-Medium"/>
                <a:cs typeface="Futura-Medium"/>
              </a:rPr>
              <a:t>-infectie, inflammatoire darmziekte.</a:t>
            </a:r>
            <a:endParaRPr sz="800" dirty="0">
              <a:latin typeface="Futura-Medium"/>
              <a:cs typeface="Futura-Medium"/>
            </a:endParaRPr>
          </a:p>
        </p:txBody>
      </p:sp>
      <p:sp>
        <p:nvSpPr>
          <p:cNvPr id="22" name="object 22"/>
          <p:cNvSpPr/>
          <p:nvPr/>
        </p:nvSpPr>
        <p:spPr>
          <a:xfrm>
            <a:off x="12851998" y="442054"/>
            <a:ext cx="1899285" cy="0"/>
          </a:xfrm>
          <a:custGeom>
            <a:avLst/>
            <a:gdLst/>
            <a:ahLst/>
            <a:cxnLst/>
            <a:rect l="l" t="t" r="r" b="b"/>
            <a:pathLst>
              <a:path w="1899284">
                <a:moveTo>
                  <a:pt x="0" y="0"/>
                </a:moveTo>
                <a:lnTo>
                  <a:pt x="1899005" y="0"/>
                </a:lnTo>
              </a:path>
            </a:pathLst>
          </a:custGeom>
          <a:ln w="38100">
            <a:solidFill>
              <a:srgbClr val="7097C7"/>
            </a:solidFill>
          </a:ln>
        </p:spPr>
        <p:txBody>
          <a:bodyPr wrap="square" lIns="0" tIns="0" rIns="0" bIns="0" rtlCol="0"/>
          <a:lstStyle/>
          <a:p>
            <a:endParaRPr/>
          </a:p>
        </p:txBody>
      </p:sp>
      <p:sp>
        <p:nvSpPr>
          <p:cNvPr id="23" name="object 23"/>
          <p:cNvSpPr/>
          <p:nvPr/>
        </p:nvSpPr>
        <p:spPr>
          <a:xfrm>
            <a:off x="7974000" y="433052"/>
            <a:ext cx="1899285" cy="0"/>
          </a:xfrm>
          <a:custGeom>
            <a:avLst/>
            <a:gdLst/>
            <a:ahLst/>
            <a:cxnLst/>
            <a:rect l="l" t="t" r="r" b="b"/>
            <a:pathLst>
              <a:path w="1899284">
                <a:moveTo>
                  <a:pt x="0" y="0"/>
                </a:moveTo>
                <a:lnTo>
                  <a:pt x="1899005" y="0"/>
                </a:lnTo>
              </a:path>
            </a:pathLst>
          </a:custGeom>
          <a:ln w="38100">
            <a:solidFill>
              <a:srgbClr val="7097C7"/>
            </a:solidFill>
          </a:ln>
        </p:spPr>
        <p:txBody>
          <a:bodyPr wrap="square" lIns="0" tIns="0" rIns="0" bIns="0" rtlCol="0"/>
          <a:lstStyle/>
          <a:p>
            <a:endParaRPr/>
          </a:p>
        </p:txBody>
      </p:sp>
      <p:sp>
        <p:nvSpPr>
          <p:cNvPr id="25" name="object 25"/>
          <p:cNvSpPr/>
          <p:nvPr/>
        </p:nvSpPr>
        <p:spPr>
          <a:xfrm>
            <a:off x="13464000" y="3725067"/>
            <a:ext cx="1260000" cy="0"/>
          </a:xfrm>
          <a:custGeom>
            <a:avLst/>
            <a:gdLst/>
            <a:ahLst/>
            <a:cxnLst/>
            <a:rect l="l" t="t" r="r" b="b"/>
            <a:pathLst>
              <a:path w="1899284">
                <a:moveTo>
                  <a:pt x="0" y="0"/>
                </a:moveTo>
                <a:lnTo>
                  <a:pt x="1899005" y="0"/>
                </a:lnTo>
              </a:path>
            </a:pathLst>
          </a:custGeom>
          <a:ln w="38100">
            <a:solidFill>
              <a:srgbClr val="7097C7"/>
            </a:solidFill>
          </a:ln>
        </p:spPr>
        <p:txBody>
          <a:bodyPr wrap="square" lIns="0" tIns="0" rIns="0" bIns="0" rtlCol="0"/>
          <a:lstStyle/>
          <a:p>
            <a:endParaRPr/>
          </a:p>
        </p:txBody>
      </p:sp>
      <p:sp>
        <p:nvSpPr>
          <p:cNvPr id="27" name="object 27"/>
          <p:cNvSpPr txBox="1"/>
          <p:nvPr/>
        </p:nvSpPr>
        <p:spPr>
          <a:xfrm>
            <a:off x="9315450" y="4966032"/>
            <a:ext cx="4212357" cy="228268"/>
          </a:xfrm>
          <a:prstGeom prst="rect">
            <a:avLst/>
          </a:prstGeom>
        </p:spPr>
        <p:txBody>
          <a:bodyPr vert="horz" wrap="square" lIns="0" tIns="12700" rIns="0" bIns="0" rtlCol="0">
            <a:spAutoFit/>
          </a:bodyPr>
          <a:lstStyle/>
          <a:p>
            <a:pPr marL="38100">
              <a:lnSpc>
                <a:spcPct val="100000"/>
              </a:lnSpc>
              <a:spcBef>
                <a:spcPts val="100"/>
              </a:spcBef>
            </a:pPr>
            <a:r>
              <a:rPr lang="nl-NL" sz="1400" b="1" spc="-10" dirty="0">
                <a:solidFill>
                  <a:srgbClr val="7097C7"/>
                </a:solidFill>
                <a:latin typeface="Futura"/>
                <a:cs typeface="Futura"/>
              </a:rPr>
              <a:t>LACTOBACILLUS ACIDOFILUS </a:t>
            </a:r>
            <a:r>
              <a:rPr lang="nl-NL" sz="1400" b="1" spc="-10" dirty="0" err="1">
                <a:solidFill>
                  <a:srgbClr val="7097C7"/>
                </a:solidFill>
                <a:latin typeface="Futura"/>
                <a:cs typeface="Futura"/>
              </a:rPr>
              <a:t>UALa</a:t>
            </a:r>
            <a:r>
              <a:rPr lang="nl-NL" sz="1400" b="1" spc="-10" dirty="0">
                <a:solidFill>
                  <a:srgbClr val="7097C7"/>
                </a:solidFill>
                <a:latin typeface="Futura"/>
                <a:cs typeface="Futura"/>
              </a:rPr>
              <a:t>- 01TM</a:t>
            </a:r>
            <a:r>
              <a:rPr sz="1200" b="1" spc="-30" baseline="41666" dirty="0">
                <a:solidFill>
                  <a:srgbClr val="7097C7"/>
                </a:solidFill>
                <a:latin typeface="Futura"/>
                <a:cs typeface="Futura"/>
              </a:rPr>
              <a:t>TM</a:t>
            </a:r>
            <a:endParaRPr sz="1200" baseline="41666" dirty="0">
              <a:solidFill>
                <a:srgbClr val="7097C7"/>
              </a:solidFill>
              <a:latin typeface="Futura"/>
              <a:cs typeface="Futura"/>
            </a:endParaRPr>
          </a:p>
        </p:txBody>
      </p:sp>
      <p:sp>
        <p:nvSpPr>
          <p:cNvPr id="28" name="object 28"/>
          <p:cNvSpPr txBox="1"/>
          <p:nvPr/>
        </p:nvSpPr>
        <p:spPr>
          <a:xfrm>
            <a:off x="7899897" y="5211219"/>
            <a:ext cx="6918959" cy="1036181"/>
          </a:xfrm>
          <a:prstGeom prst="rect">
            <a:avLst/>
          </a:prstGeom>
        </p:spPr>
        <p:txBody>
          <a:bodyPr vert="horz" wrap="square" lIns="0" tIns="12700" rIns="0" bIns="0" rtlCol="0">
            <a:spAutoFit/>
          </a:bodyPr>
          <a:lstStyle/>
          <a:p>
            <a:pPr marL="38100" marR="30480" algn="just">
              <a:lnSpc>
                <a:spcPct val="100000"/>
              </a:lnSpc>
              <a:spcBef>
                <a:spcPts val="100"/>
              </a:spcBef>
            </a:pPr>
            <a:r>
              <a:rPr lang="nl-NL" sz="800" dirty="0">
                <a:solidFill>
                  <a:srgbClr val="231F20"/>
                </a:solidFill>
                <a:latin typeface="Futura-Medium"/>
                <a:cs typeface="Futura-Medium"/>
              </a:rPr>
              <a:t>Het is een </a:t>
            </a:r>
            <a:r>
              <a:rPr lang="nl-NL" sz="800" dirty="0" err="1">
                <a:solidFill>
                  <a:srgbClr val="231F20"/>
                </a:solidFill>
                <a:latin typeface="Futura-Medium"/>
                <a:cs typeface="Futura-Medium"/>
              </a:rPr>
              <a:t>Gram-positieve</a:t>
            </a:r>
            <a:r>
              <a:rPr lang="nl-NL" sz="800" dirty="0">
                <a:solidFill>
                  <a:srgbClr val="231F20"/>
                </a:solidFill>
                <a:latin typeface="Futura-Medium"/>
                <a:cs typeface="Futura-Medium"/>
              </a:rPr>
              <a:t>, niet-sporenvormende bacterie, die melkzuur produceert als het belangrijkste product van glucosefermentatie en van nature aanwezig is in de dunne darm en de vagina.</a:t>
            </a:r>
          </a:p>
          <a:p>
            <a:pPr marL="38100" marR="30480" algn="just">
              <a:lnSpc>
                <a:spcPct val="100000"/>
              </a:lnSpc>
              <a:spcBef>
                <a:spcPts val="100"/>
              </a:spcBef>
            </a:pPr>
            <a:r>
              <a:rPr lang="nl-NL" sz="800" dirty="0">
                <a:solidFill>
                  <a:srgbClr val="231F20"/>
                </a:solidFill>
                <a:latin typeface="Futura-Medium"/>
                <a:cs typeface="Futura-Medium"/>
              </a:rPr>
              <a:t>De nutritionele, preventieve en antibiotische eigenschappen zijn uitgebreid gedocumenteerd, zozeer zelfs dat het wordt beschouwd als een van de beste supplementen voor darmhygiëne en als adjuvans bij verschillende ziekten.</a:t>
            </a:r>
          </a:p>
          <a:p>
            <a:pPr marL="38100" marR="30480" algn="just">
              <a:lnSpc>
                <a:spcPct val="100000"/>
              </a:lnSpc>
              <a:spcBef>
                <a:spcPts val="100"/>
              </a:spcBef>
            </a:pPr>
            <a:r>
              <a:rPr lang="nl-NL" sz="800" dirty="0">
                <a:solidFill>
                  <a:srgbClr val="231F20"/>
                </a:solidFill>
                <a:latin typeface="Futura-Medium"/>
                <a:cs typeface="Futura-Medium"/>
              </a:rPr>
              <a:t>L. </a:t>
            </a:r>
            <a:r>
              <a:rPr lang="nl-NL" sz="800" dirty="0" err="1">
                <a:solidFill>
                  <a:srgbClr val="231F20"/>
                </a:solidFill>
                <a:latin typeface="Futura-Medium"/>
                <a:cs typeface="Futura-Medium"/>
              </a:rPr>
              <a:t>Acidophilus</a:t>
            </a:r>
            <a:r>
              <a:rPr lang="nl-NL" sz="800" dirty="0">
                <a:solidFill>
                  <a:srgbClr val="231F20"/>
                </a:solidFill>
                <a:latin typeface="Futura-Medium"/>
                <a:cs typeface="Futura-Medium"/>
              </a:rPr>
              <a:t> UALa-01TM, naast de klassieke eigenschappen die ook in andere </a:t>
            </a:r>
            <a:r>
              <a:rPr lang="nl-NL" sz="800" dirty="0" err="1">
                <a:solidFill>
                  <a:srgbClr val="231F20"/>
                </a:solidFill>
                <a:latin typeface="Futura-Medium"/>
                <a:cs typeface="Futura-Medium"/>
              </a:rPr>
              <a:t>Lactobacillus</a:t>
            </a:r>
            <a:r>
              <a:rPr lang="nl-NL" sz="800" dirty="0">
                <a:solidFill>
                  <a:srgbClr val="231F20"/>
                </a:solidFill>
                <a:latin typeface="Futura-Medium"/>
                <a:cs typeface="Futura-Medium"/>
              </a:rPr>
              <a:t>-stammen worden aangetroffen (bacteriostatische werking, stimulatie van zuurvormende flora, </a:t>
            </a:r>
            <a:r>
              <a:rPr lang="nl-NL" sz="800" dirty="0" err="1">
                <a:solidFill>
                  <a:srgbClr val="231F20"/>
                </a:solidFill>
                <a:latin typeface="Futura-Medium"/>
                <a:cs typeface="Futura-Medium"/>
              </a:rPr>
              <a:t>immunostimulerende</a:t>
            </a:r>
            <a:r>
              <a:rPr lang="nl-NL" sz="800" dirty="0">
                <a:solidFill>
                  <a:srgbClr val="231F20"/>
                </a:solidFill>
                <a:latin typeface="Futura-Medium"/>
                <a:cs typeface="Futura-Medium"/>
              </a:rPr>
              <a:t> werking, lactasesynthese, assimilatie en productie van B-vitamines, ontgiftende werking), gebaseerd over studies gerapporteerd in de literatuur:</a:t>
            </a:r>
          </a:p>
          <a:p>
            <a:pPr marL="38100" marR="30480" algn="just">
              <a:lnSpc>
                <a:spcPct val="100000"/>
              </a:lnSpc>
              <a:spcBef>
                <a:spcPts val="100"/>
              </a:spcBef>
            </a:pPr>
            <a:r>
              <a:rPr lang="nl-NL" sz="800" dirty="0">
                <a:solidFill>
                  <a:srgbClr val="231F20"/>
                </a:solidFill>
                <a:latin typeface="Futura-Medium"/>
                <a:cs typeface="Futura-Medium"/>
              </a:rPr>
              <a:t>Het is voldoende bestand tegen zowel zure als alkalische omstandigheden.</a:t>
            </a:r>
            <a:endParaRPr sz="800" dirty="0">
              <a:latin typeface="Futura-Medium"/>
              <a:cs typeface="Futura-Medium"/>
            </a:endParaRPr>
          </a:p>
        </p:txBody>
      </p:sp>
      <p:sp>
        <p:nvSpPr>
          <p:cNvPr id="29" name="object 29"/>
          <p:cNvSpPr txBox="1"/>
          <p:nvPr/>
        </p:nvSpPr>
        <p:spPr>
          <a:xfrm>
            <a:off x="7904098" y="6309379"/>
            <a:ext cx="6867525" cy="641201"/>
          </a:xfrm>
          <a:prstGeom prst="rect">
            <a:avLst/>
          </a:prstGeom>
        </p:spPr>
        <p:txBody>
          <a:bodyPr vert="horz" wrap="square" lIns="0" tIns="12700" rIns="0" bIns="0" rtlCol="0">
            <a:spAutoFit/>
          </a:bodyPr>
          <a:lstStyle/>
          <a:p>
            <a:pPr marL="241300" marR="5080" indent="-228600" algn="just">
              <a:lnSpc>
                <a:spcPct val="100000"/>
              </a:lnSpc>
              <a:spcBef>
                <a:spcPts val="100"/>
              </a:spcBef>
              <a:buChar char="•"/>
              <a:tabLst>
                <a:tab pos="241300" algn="l"/>
              </a:tabLst>
            </a:pPr>
            <a:r>
              <a:rPr lang="nl-NL" sz="800" spc="-5" dirty="0">
                <a:solidFill>
                  <a:srgbClr val="231F20"/>
                </a:solidFill>
                <a:latin typeface="Futura-Medium"/>
                <a:cs typeface="Futura-Medium"/>
              </a:rPr>
              <a:t>Het kan zich stevig hechten aan de borstelrand van darmcellen en zich voortplanten in het darmmilieu. Deze adhesie bepaalt een sterisch type belemmering voor de receptorplaatsen van de pathogenen. </a:t>
            </a:r>
            <a:r>
              <a:rPr lang="nl-NL" sz="800" spc="-5" dirty="0" err="1">
                <a:solidFill>
                  <a:srgbClr val="231F20"/>
                </a:solidFill>
                <a:latin typeface="Futura-Medium"/>
                <a:cs typeface="Futura-Medium"/>
              </a:rPr>
              <a:t>Enterocyten</a:t>
            </a:r>
            <a:r>
              <a:rPr lang="nl-NL" sz="800" spc="-5" dirty="0">
                <a:solidFill>
                  <a:srgbClr val="231F20"/>
                </a:solidFill>
                <a:latin typeface="Futura-Medium"/>
                <a:cs typeface="Futura-Medium"/>
              </a:rPr>
              <a:t> worden daarom beschermd tegen de aanhechting van pathogene kiemen, wat de essentiële voorwaarde is bij de </a:t>
            </a:r>
            <a:r>
              <a:rPr lang="nl-NL" sz="800" spc="-5" dirty="0" err="1">
                <a:solidFill>
                  <a:srgbClr val="231F20"/>
                </a:solidFill>
                <a:latin typeface="Futura-Medium"/>
                <a:cs typeface="Futura-Medium"/>
              </a:rPr>
              <a:t>etiopathogenese</a:t>
            </a:r>
            <a:r>
              <a:rPr lang="nl-NL" sz="800" spc="-5" dirty="0">
                <a:solidFill>
                  <a:srgbClr val="231F20"/>
                </a:solidFill>
                <a:latin typeface="Futura-Medium"/>
                <a:cs typeface="Futura-Medium"/>
              </a:rPr>
              <a:t> van darminfecties.</a:t>
            </a:r>
          </a:p>
          <a:p>
            <a:pPr marL="241300" marR="5080" indent="-228600" algn="just">
              <a:lnSpc>
                <a:spcPct val="100000"/>
              </a:lnSpc>
              <a:spcBef>
                <a:spcPts val="100"/>
              </a:spcBef>
              <a:buChar char="•"/>
              <a:tabLst>
                <a:tab pos="241300" algn="l"/>
              </a:tabLst>
            </a:pPr>
            <a:r>
              <a:rPr lang="nl-NL" sz="800" spc="-5" dirty="0">
                <a:solidFill>
                  <a:srgbClr val="231F20"/>
                </a:solidFill>
                <a:latin typeface="Futura-Medium"/>
                <a:cs typeface="Futura-Medium"/>
              </a:rPr>
              <a:t>Het produceert grote hoeveelheden </a:t>
            </a:r>
            <a:r>
              <a:rPr lang="nl-NL" sz="800" spc="-5" dirty="0" err="1">
                <a:solidFill>
                  <a:srgbClr val="231F20"/>
                </a:solidFill>
                <a:latin typeface="Futura-Medium"/>
                <a:cs typeface="Futura-Medium"/>
              </a:rPr>
              <a:t>acidophilin</a:t>
            </a:r>
            <a:r>
              <a:rPr lang="nl-NL" sz="800" spc="-5" dirty="0">
                <a:solidFill>
                  <a:srgbClr val="231F20"/>
                </a:solidFill>
                <a:latin typeface="Futura-Medium"/>
                <a:cs typeface="Futura-Medium"/>
              </a:rPr>
              <a:t>, een krachtig natuurlijk antibioticum dat effectief is tegen een breed spectrum van pathogene bacteriën zoals </a:t>
            </a:r>
            <a:r>
              <a:rPr lang="nl-NL" sz="800" spc="-5" dirty="0" err="1">
                <a:solidFill>
                  <a:srgbClr val="231F20"/>
                </a:solidFill>
                <a:latin typeface="Futura-Medium"/>
                <a:cs typeface="Futura-Medium"/>
              </a:rPr>
              <a:t>Escherichia</a:t>
            </a:r>
            <a:r>
              <a:rPr lang="nl-NL" sz="800" spc="-5" dirty="0">
                <a:solidFill>
                  <a:srgbClr val="231F20"/>
                </a:solidFill>
                <a:latin typeface="Futura-Medium"/>
                <a:cs typeface="Futura-Medium"/>
              </a:rPr>
              <a:t> Coli, Proteus </a:t>
            </a:r>
            <a:r>
              <a:rPr lang="nl-NL" sz="800" spc="-5" dirty="0" err="1">
                <a:solidFill>
                  <a:srgbClr val="231F20"/>
                </a:solidFill>
                <a:latin typeface="Futura-Medium"/>
                <a:cs typeface="Futura-Medium"/>
              </a:rPr>
              <a:t>mirabilis</a:t>
            </a:r>
            <a:r>
              <a:rPr lang="nl-NL" sz="800" spc="-5" dirty="0">
                <a:solidFill>
                  <a:srgbClr val="231F20"/>
                </a:solidFill>
                <a:latin typeface="Futura-Medium"/>
                <a:cs typeface="Futura-Medium"/>
              </a:rPr>
              <a:t>, de verschillende soorten </a:t>
            </a:r>
            <a:r>
              <a:rPr lang="nl-NL" sz="800" spc="-5" dirty="0" err="1">
                <a:solidFill>
                  <a:srgbClr val="231F20"/>
                </a:solidFill>
                <a:latin typeface="Futura-Medium"/>
                <a:cs typeface="Futura-Medium"/>
              </a:rPr>
              <a:t>Clostridium</a:t>
            </a:r>
            <a:r>
              <a:rPr lang="nl-NL" sz="800" spc="-5" dirty="0">
                <a:solidFill>
                  <a:srgbClr val="231F20"/>
                </a:solidFill>
                <a:latin typeface="Futura-Medium"/>
                <a:cs typeface="Futura-Medium"/>
              </a:rPr>
              <a:t>, Salmonella, </a:t>
            </a:r>
            <a:r>
              <a:rPr lang="nl-NL" sz="800" spc="-5" dirty="0" err="1">
                <a:solidFill>
                  <a:srgbClr val="231F20"/>
                </a:solidFill>
                <a:latin typeface="Futura-Medium"/>
                <a:cs typeface="Futura-Medium"/>
              </a:rPr>
              <a:t>Shigella</a:t>
            </a:r>
            <a:r>
              <a:rPr lang="nl-NL" sz="800" spc="-5" dirty="0">
                <a:solidFill>
                  <a:srgbClr val="231F20"/>
                </a:solidFill>
                <a:latin typeface="Futura-Medium"/>
                <a:cs typeface="Futura-Medium"/>
              </a:rPr>
              <a:t> en </a:t>
            </a:r>
            <a:r>
              <a:rPr lang="nl-NL" sz="800" spc="-5" dirty="0" err="1">
                <a:solidFill>
                  <a:srgbClr val="231F20"/>
                </a:solidFill>
                <a:latin typeface="Futura-Medium"/>
                <a:cs typeface="Futura-Medium"/>
              </a:rPr>
              <a:t>Staphilococcus</a:t>
            </a:r>
            <a:r>
              <a:rPr lang="nl-NL" sz="800" spc="-5" dirty="0">
                <a:solidFill>
                  <a:srgbClr val="231F20"/>
                </a:solidFill>
                <a:latin typeface="Futura-Medium"/>
                <a:cs typeface="Futura-Medium"/>
              </a:rPr>
              <a:t>.</a:t>
            </a:r>
            <a:endParaRPr sz="800" dirty="0">
              <a:latin typeface="Futura-Medium"/>
              <a:cs typeface="Futura-Medium"/>
            </a:endParaRPr>
          </a:p>
        </p:txBody>
      </p:sp>
      <p:sp>
        <p:nvSpPr>
          <p:cNvPr id="30" name="object 30"/>
          <p:cNvSpPr txBox="1"/>
          <p:nvPr/>
        </p:nvSpPr>
        <p:spPr>
          <a:xfrm>
            <a:off x="10252195" y="7009539"/>
            <a:ext cx="2211705" cy="228268"/>
          </a:xfrm>
          <a:prstGeom prst="rect">
            <a:avLst/>
          </a:prstGeom>
        </p:spPr>
        <p:txBody>
          <a:bodyPr vert="horz" wrap="square" lIns="0" tIns="12700" rIns="0" bIns="0" rtlCol="0">
            <a:spAutoFit/>
          </a:bodyPr>
          <a:lstStyle/>
          <a:p>
            <a:pPr marL="12700">
              <a:lnSpc>
                <a:spcPct val="100000"/>
              </a:lnSpc>
              <a:spcBef>
                <a:spcPts val="100"/>
              </a:spcBef>
            </a:pPr>
            <a:r>
              <a:rPr sz="1400" b="1" spc="-10" dirty="0">
                <a:solidFill>
                  <a:srgbClr val="7097C7"/>
                </a:solidFill>
                <a:latin typeface="Futura"/>
                <a:cs typeface="Futura"/>
              </a:rPr>
              <a:t>BACILLUS</a:t>
            </a:r>
            <a:r>
              <a:rPr sz="1400" b="1" spc="-65" dirty="0">
                <a:solidFill>
                  <a:srgbClr val="7097C7"/>
                </a:solidFill>
                <a:latin typeface="Futura"/>
                <a:cs typeface="Futura"/>
              </a:rPr>
              <a:t> </a:t>
            </a:r>
            <a:r>
              <a:rPr sz="1400" b="1" spc="-5" dirty="0">
                <a:solidFill>
                  <a:srgbClr val="7097C7"/>
                </a:solidFill>
                <a:latin typeface="Futura"/>
                <a:cs typeface="Futura"/>
              </a:rPr>
              <a:t>COAGULANS</a:t>
            </a:r>
            <a:endParaRPr sz="1400" dirty="0">
              <a:solidFill>
                <a:srgbClr val="7097C7"/>
              </a:solidFill>
              <a:latin typeface="Futura"/>
              <a:cs typeface="Futura"/>
            </a:endParaRPr>
          </a:p>
        </p:txBody>
      </p:sp>
      <p:sp>
        <p:nvSpPr>
          <p:cNvPr id="31" name="object 31"/>
          <p:cNvSpPr txBox="1"/>
          <p:nvPr/>
        </p:nvSpPr>
        <p:spPr>
          <a:xfrm>
            <a:off x="7925297" y="7283859"/>
            <a:ext cx="6868159" cy="1490152"/>
          </a:xfrm>
          <a:prstGeom prst="rect">
            <a:avLst/>
          </a:prstGeom>
        </p:spPr>
        <p:txBody>
          <a:bodyPr vert="horz" wrap="square" lIns="0" tIns="12700" rIns="0" bIns="0" rtlCol="0">
            <a:spAutoFit/>
          </a:bodyPr>
          <a:lstStyle/>
          <a:p>
            <a:pPr marL="12700" marR="5080" algn="just">
              <a:lnSpc>
                <a:spcPct val="100000"/>
              </a:lnSpc>
              <a:spcBef>
                <a:spcPts val="100"/>
              </a:spcBef>
            </a:pPr>
            <a:r>
              <a:rPr lang="nl-NL" sz="800" spc="-5" dirty="0">
                <a:solidFill>
                  <a:srgbClr val="231F20"/>
                </a:solidFill>
                <a:latin typeface="Futura-Medium"/>
                <a:cs typeface="Futura-Medium"/>
              </a:rPr>
              <a:t>Bacillus </a:t>
            </a:r>
            <a:r>
              <a:rPr lang="nl-NL" sz="800" spc="-5" dirty="0" err="1">
                <a:solidFill>
                  <a:srgbClr val="231F20"/>
                </a:solidFill>
                <a:latin typeface="Futura-Medium"/>
                <a:cs typeface="Futura-Medium"/>
              </a:rPr>
              <a:t>coagulans</a:t>
            </a:r>
            <a:r>
              <a:rPr lang="nl-NL" sz="800" spc="-5" dirty="0">
                <a:solidFill>
                  <a:srgbClr val="231F20"/>
                </a:solidFill>
                <a:latin typeface="Futura-Medium"/>
                <a:cs typeface="Futura-Medium"/>
              </a:rPr>
              <a:t>, ook bekend als "</a:t>
            </a:r>
            <a:r>
              <a:rPr lang="nl-NL" sz="800" spc="-5" dirty="0" err="1">
                <a:solidFill>
                  <a:srgbClr val="231F20"/>
                </a:solidFill>
                <a:latin typeface="Futura-Medium"/>
                <a:cs typeface="Futura-Medium"/>
              </a:rPr>
              <a:t>Lactobacillus</a:t>
            </a:r>
            <a:r>
              <a:rPr lang="nl-NL" sz="800" spc="-5" dirty="0">
                <a:solidFill>
                  <a:srgbClr val="231F20"/>
                </a:solidFill>
                <a:latin typeface="Futura-Medium"/>
                <a:cs typeface="Futura-Medium"/>
              </a:rPr>
              <a:t> </a:t>
            </a:r>
            <a:r>
              <a:rPr lang="nl-NL" sz="800" spc="-5" dirty="0" err="1">
                <a:solidFill>
                  <a:srgbClr val="231F20"/>
                </a:solidFill>
                <a:latin typeface="Futura-Medium"/>
                <a:cs typeface="Futura-Medium"/>
              </a:rPr>
              <a:t>Sporogenes</a:t>
            </a:r>
            <a:r>
              <a:rPr lang="nl-NL" sz="800" spc="-5" dirty="0">
                <a:solidFill>
                  <a:srgbClr val="231F20"/>
                </a:solidFill>
                <a:latin typeface="Futura-Medium"/>
                <a:cs typeface="Futura-Medium"/>
              </a:rPr>
              <a:t>", heeft het vermogen om sporen te produceren in vijandige omgevingsomstandigheden. Het zijn "slapende" bacillen die in hun beschermende schild blijven wachten op de "ideale" externe omstandigheden om te kunnen groeien en zich voort te planten. Dankzij hun specifieke omhulsel dat hen beschermt tegen hitte, tegen de zure pH van de maag en tegen de agressie van maagsappen, gal en pancreasafscheidingen, komen ze intact in de darm aan, waar ze al na ongeveer een jaar kunnen ontkiemen, reproduceren en koloniseren. ' nu van hun inname, waardoor de bacteriële flora wordt verrijkt met nieuwe energieën en afweermiddelen. Met het vermogen om maagzuur PH en intestinale basische PH te weerstaan, is het in staat om effectief te zijn in gebieden waar de meeste andere </a:t>
            </a:r>
            <a:r>
              <a:rPr lang="nl-NL" sz="800" spc="-5" dirty="0" err="1">
                <a:solidFill>
                  <a:srgbClr val="231F20"/>
                </a:solidFill>
                <a:latin typeface="Futura-Medium"/>
                <a:cs typeface="Futura-Medium"/>
              </a:rPr>
              <a:t>probiotica</a:t>
            </a:r>
            <a:r>
              <a:rPr lang="nl-NL" sz="800" spc="-5" dirty="0">
                <a:solidFill>
                  <a:srgbClr val="231F20"/>
                </a:solidFill>
                <a:latin typeface="Futura-Medium"/>
                <a:cs typeface="Futura-Medium"/>
              </a:rPr>
              <a:t> dat niet zijn. De sporen van Bacillus </a:t>
            </a:r>
            <a:r>
              <a:rPr lang="nl-NL" sz="800" spc="-5" dirty="0" err="1">
                <a:solidFill>
                  <a:srgbClr val="231F20"/>
                </a:solidFill>
                <a:latin typeface="Futura-Medium"/>
                <a:cs typeface="Futura-Medium"/>
              </a:rPr>
              <a:t>coagulans</a:t>
            </a:r>
            <a:r>
              <a:rPr lang="nl-NL" sz="800" spc="-5" dirty="0">
                <a:solidFill>
                  <a:srgbClr val="231F20"/>
                </a:solidFill>
                <a:latin typeface="Futura-Medium"/>
                <a:cs typeface="Futura-Medium"/>
              </a:rPr>
              <a:t> hebben dan een hoog hechtingsvermogen aan het maagdarmslijmvlies en hebben het vermogen om andere schadelijke stoffen te remmen. Bacillus </a:t>
            </a:r>
            <a:r>
              <a:rPr lang="nl-NL" sz="800" spc="-5" dirty="0" err="1">
                <a:solidFill>
                  <a:srgbClr val="231F20"/>
                </a:solidFill>
                <a:latin typeface="Futura-Medium"/>
                <a:cs typeface="Futura-Medium"/>
              </a:rPr>
              <a:t>coagulans</a:t>
            </a:r>
            <a:r>
              <a:rPr lang="nl-NL" sz="800" spc="-5" dirty="0">
                <a:solidFill>
                  <a:srgbClr val="231F20"/>
                </a:solidFill>
                <a:latin typeface="Futura-Medium"/>
                <a:cs typeface="Futura-Medium"/>
              </a:rPr>
              <a:t> werkt door het hele maagdarmkanaal en creëert een gunstige omgeving voor het onderhoud en de groei van andere heilzame stammen. Het is ook resistent tegen de meeste antibiotica, waardoor het mogelijk is ze tijdens antibioticatherapieën in te nemen om de typische bijwerkingen op de bacteriële flora tegen te gaan. Bacteriële sporen zijn daarom effectief om problemen te bestrijden die verband houden met een onbalans van de bacteriële flora, zoals gastro-intestinale stoornissen, diarree, maagpijn en meteorisme, na een medicamenteuze behandeling op basis van antibiotica en om het immuunsysteem te regenereren.</a:t>
            </a:r>
            <a:endParaRPr sz="800" dirty="0">
              <a:latin typeface="Futura-Medium"/>
              <a:cs typeface="Futura-Medium"/>
            </a:endParaRPr>
          </a:p>
        </p:txBody>
      </p:sp>
      <p:sp>
        <p:nvSpPr>
          <p:cNvPr id="32" name="object 32"/>
          <p:cNvSpPr txBox="1"/>
          <p:nvPr/>
        </p:nvSpPr>
        <p:spPr>
          <a:xfrm>
            <a:off x="10465197" y="8872220"/>
            <a:ext cx="1785620" cy="228268"/>
          </a:xfrm>
          <a:prstGeom prst="rect">
            <a:avLst/>
          </a:prstGeom>
        </p:spPr>
        <p:txBody>
          <a:bodyPr vert="horz" wrap="square" lIns="0" tIns="12700" rIns="0" bIns="0" rtlCol="0">
            <a:spAutoFit/>
          </a:bodyPr>
          <a:lstStyle/>
          <a:p>
            <a:pPr marL="12700">
              <a:lnSpc>
                <a:spcPct val="100000"/>
              </a:lnSpc>
              <a:spcBef>
                <a:spcPts val="100"/>
              </a:spcBef>
            </a:pPr>
            <a:r>
              <a:rPr sz="1400" b="1" spc="-10" dirty="0">
                <a:solidFill>
                  <a:srgbClr val="7097C7"/>
                </a:solidFill>
                <a:latin typeface="Futura"/>
                <a:cs typeface="Futura"/>
              </a:rPr>
              <a:t>BACILLUS</a:t>
            </a:r>
            <a:r>
              <a:rPr sz="1400" b="1" spc="-85" dirty="0">
                <a:solidFill>
                  <a:srgbClr val="7097C7"/>
                </a:solidFill>
                <a:latin typeface="Futura"/>
                <a:cs typeface="Futura"/>
              </a:rPr>
              <a:t> </a:t>
            </a:r>
            <a:r>
              <a:rPr sz="1400" b="1" dirty="0">
                <a:solidFill>
                  <a:srgbClr val="7097C7"/>
                </a:solidFill>
                <a:latin typeface="Futura"/>
                <a:cs typeface="Futura"/>
              </a:rPr>
              <a:t>SUBTILIS</a:t>
            </a:r>
            <a:endParaRPr sz="1400" dirty="0">
              <a:solidFill>
                <a:srgbClr val="7097C7"/>
              </a:solidFill>
              <a:latin typeface="Futura"/>
              <a:cs typeface="Futura"/>
            </a:endParaRPr>
          </a:p>
        </p:txBody>
      </p:sp>
      <p:sp>
        <p:nvSpPr>
          <p:cNvPr id="33" name="object 33"/>
          <p:cNvSpPr txBox="1"/>
          <p:nvPr/>
        </p:nvSpPr>
        <p:spPr>
          <a:xfrm>
            <a:off x="7925297" y="9146540"/>
            <a:ext cx="6868159" cy="1000760"/>
          </a:xfrm>
          <a:prstGeom prst="rect">
            <a:avLst/>
          </a:prstGeom>
        </p:spPr>
        <p:txBody>
          <a:bodyPr vert="horz" wrap="square" lIns="0" tIns="12700" rIns="0" bIns="0" rtlCol="0">
            <a:spAutoFit/>
          </a:bodyPr>
          <a:lstStyle/>
          <a:p>
            <a:pPr marL="12700" marR="5080" algn="just">
              <a:lnSpc>
                <a:spcPct val="100000"/>
              </a:lnSpc>
              <a:spcBef>
                <a:spcPts val="100"/>
              </a:spcBef>
            </a:pPr>
            <a:r>
              <a:rPr lang="nl-NL" sz="800" dirty="0">
                <a:solidFill>
                  <a:srgbClr val="231F20"/>
                </a:solidFill>
                <a:latin typeface="Futura-Medium"/>
                <a:cs typeface="Futura-Medium"/>
              </a:rPr>
              <a:t>Bacillus </a:t>
            </a:r>
            <a:r>
              <a:rPr lang="nl-NL" sz="800" dirty="0" err="1">
                <a:solidFill>
                  <a:srgbClr val="231F20"/>
                </a:solidFill>
                <a:latin typeface="Futura-Medium"/>
                <a:cs typeface="Futura-Medium"/>
              </a:rPr>
              <a:t>subtilis</a:t>
            </a:r>
            <a:r>
              <a:rPr lang="nl-NL" sz="800" dirty="0">
                <a:solidFill>
                  <a:srgbClr val="231F20"/>
                </a:solidFill>
                <a:latin typeface="Futura-Medium"/>
                <a:cs typeface="Futura-Medium"/>
              </a:rPr>
              <a:t> heeft het vermogen om sporen te vormen die het een zeer hoge weerstand geven tijdens de passage van het maagdarmkanaal, waarvan een grotere werkzaamheid in de darm. Oraal toegediend, bereiken de sporen de darm ongedeerd, waar ze vegetatieve vormen veroorzaken en specifieke enzymatische (productie van enzymen zoals amylase, protease en cellulase), metabolische activiteit uitoefenen, waardoor de </a:t>
            </a:r>
            <a:r>
              <a:rPr lang="nl-NL" sz="800" dirty="0" err="1">
                <a:solidFill>
                  <a:srgbClr val="231F20"/>
                </a:solidFill>
                <a:latin typeface="Futura-Medium"/>
                <a:cs typeface="Futura-Medium"/>
              </a:rPr>
              <a:t>eubiotische</a:t>
            </a:r>
            <a:r>
              <a:rPr lang="nl-NL" sz="800" dirty="0">
                <a:solidFill>
                  <a:srgbClr val="231F20"/>
                </a:solidFill>
                <a:latin typeface="Futura-Medium"/>
                <a:cs typeface="Futura-Medium"/>
              </a:rPr>
              <a:t> flora opnieuw wordt bevolken. B. </a:t>
            </a:r>
            <a:r>
              <a:rPr lang="nl-NL" sz="800" dirty="0" err="1">
                <a:solidFill>
                  <a:srgbClr val="231F20"/>
                </a:solidFill>
                <a:latin typeface="Futura-Medium"/>
                <a:cs typeface="Futura-Medium"/>
              </a:rPr>
              <a:t>subtilis</a:t>
            </a:r>
            <a:r>
              <a:rPr lang="nl-NL" sz="800" dirty="0">
                <a:solidFill>
                  <a:srgbClr val="231F20"/>
                </a:solidFill>
                <a:latin typeface="Futura-Medium"/>
                <a:cs typeface="Futura-Medium"/>
              </a:rPr>
              <a:t> draagt ​​niet alleen bij aan het herstel van de </a:t>
            </a:r>
            <a:r>
              <a:rPr lang="nl-NL" sz="800" dirty="0" err="1">
                <a:solidFill>
                  <a:srgbClr val="231F20"/>
                </a:solidFill>
                <a:latin typeface="Futura-Medium"/>
                <a:cs typeface="Futura-Medium"/>
              </a:rPr>
              <a:t>enterische</a:t>
            </a:r>
            <a:r>
              <a:rPr lang="nl-NL" sz="800" dirty="0">
                <a:solidFill>
                  <a:srgbClr val="231F20"/>
                </a:solidFill>
                <a:latin typeface="Futura-Medium"/>
                <a:cs typeface="Futura-Medium"/>
              </a:rPr>
              <a:t> synthese, maar corrigeert al dan niet manifeste </a:t>
            </a:r>
            <a:r>
              <a:rPr lang="nl-NL" sz="800" dirty="0" err="1">
                <a:solidFill>
                  <a:srgbClr val="231F20"/>
                </a:solidFill>
                <a:latin typeface="Futura-Medium"/>
                <a:cs typeface="Futura-Medium"/>
              </a:rPr>
              <a:t>disvitaminosesyndromen</a:t>
            </a:r>
            <a:r>
              <a:rPr lang="nl-NL" sz="800" dirty="0">
                <a:solidFill>
                  <a:srgbClr val="231F20"/>
                </a:solidFill>
                <a:latin typeface="Futura-Medium"/>
                <a:cs typeface="Futura-Medium"/>
              </a:rPr>
              <a:t> als gevolg van antibiotica of chemotherapie of voedingsfouten. B. </a:t>
            </a:r>
            <a:r>
              <a:rPr lang="nl-NL" sz="800" dirty="0" err="1">
                <a:solidFill>
                  <a:srgbClr val="231F20"/>
                </a:solidFill>
                <a:latin typeface="Futura-Medium"/>
                <a:cs typeface="Futura-Medium"/>
              </a:rPr>
              <a:t>subtilis</a:t>
            </a:r>
            <a:r>
              <a:rPr lang="nl-NL" sz="800" dirty="0">
                <a:solidFill>
                  <a:srgbClr val="231F20"/>
                </a:solidFill>
                <a:latin typeface="Futura-Medium"/>
                <a:cs typeface="Futura-Medium"/>
              </a:rPr>
              <a:t> heeft een hoge mate van heterologe resistentie tegen antibiotica en voorkomt als zodanig de vernietiging van de microbiële darmflora, na de selectieve werking van antibiotica; het remt ook de groei van sommige pathogene micro-organismen. Het heeft ook </a:t>
            </a:r>
            <a:r>
              <a:rPr lang="nl-NL" sz="800" dirty="0" err="1">
                <a:solidFill>
                  <a:srgbClr val="231F20"/>
                </a:solidFill>
                <a:latin typeface="Futura-Medium"/>
                <a:cs typeface="Futura-Medium"/>
              </a:rPr>
              <a:t>immunostimulerende</a:t>
            </a:r>
            <a:r>
              <a:rPr lang="nl-NL" sz="800" dirty="0">
                <a:solidFill>
                  <a:srgbClr val="231F20"/>
                </a:solidFill>
                <a:latin typeface="Futura-Medium"/>
                <a:cs typeface="Futura-Medium"/>
              </a:rPr>
              <a:t> eigenschappen: preklinische en klinische studies hebben aangetoond dat het nemen van B. </a:t>
            </a:r>
            <a:r>
              <a:rPr lang="nl-NL" sz="800" dirty="0" err="1">
                <a:solidFill>
                  <a:srgbClr val="231F20"/>
                </a:solidFill>
                <a:latin typeface="Futura-Medium"/>
                <a:cs typeface="Futura-Medium"/>
              </a:rPr>
              <a:t>subtilis</a:t>
            </a:r>
            <a:r>
              <a:rPr lang="nl-NL" sz="800" dirty="0">
                <a:solidFill>
                  <a:srgbClr val="231F20"/>
                </a:solidFill>
                <a:latin typeface="Futura-Medium"/>
                <a:cs typeface="Futura-Medium"/>
              </a:rPr>
              <a:t> het immuunsysteem aanzienlijk versterkt.</a:t>
            </a:r>
            <a:endParaRPr sz="800" dirty="0">
              <a:latin typeface="Futura-Medium"/>
              <a:cs typeface="Futura-Medium"/>
            </a:endParaRPr>
          </a:p>
        </p:txBody>
      </p:sp>
      <p:sp>
        <p:nvSpPr>
          <p:cNvPr id="34" name="object 34"/>
          <p:cNvSpPr/>
          <p:nvPr/>
        </p:nvSpPr>
        <p:spPr>
          <a:xfrm>
            <a:off x="7937999" y="5079878"/>
            <a:ext cx="1305560" cy="0"/>
          </a:xfrm>
          <a:custGeom>
            <a:avLst/>
            <a:gdLst/>
            <a:ahLst/>
            <a:cxnLst/>
            <a:rect l="l" t="t" r="r" b="b"/>
            <a:pathLst>
              <a:path w="1305559">
                <a:moveTo>
                  <a:pt x="0" y="0"/>
                </a:moveTo>
                <a:lnTo>
                  <a:pt x="1305001" y="0"/>
                </a:lnTo>
              </a:path>
            </a:pathLst>
          </a:custGeom>
          <a:ln w="38100">
            <a:solidFill>
              <a:srgbClr val="7097C7"/>
            </a:solidFill>
          </a:ln>
        </p:spPr>
        <p:txBody>
          <a:bodyPr wrap="square" lIns="0" tIns="0" rIns="0" bIns="0" rtlCol="0"/>
          <a:lstStyle/>
          <a:p>
            <a:endParaRPr/>
          </a:p>
        </p:txBody>
      </p:sp>
      <p:sp>
        <p:nvSpPr>
          <p:cNvPr id="35" name="object 35"/>
          <p:cNvSpPr/>
          <p:nvPr/>
        </p:nvSpPr>
        <p:spPr>
          <a:xfrm>
            <a:off x="7928999" y="3725067"/>
            <a:ext cx="1260000" cy="0"/>
          </a:xfrm>
          <a:custGeom>
            <a:avLst/>
            <a:gdLst/>
            <a:ahLst/>
            <a:cxnLst/>
            <a:rect l="l" t="t" r="r" b="b"/>
            <a:pathLst>
              <a:path w="1899284">
                <a:moveTo>
                  <a:pt x="0" y="0"/>
                </a:moveTo>
                <a:lnTo>
                  <a:pt x="1899005" y="0"/>
                </a:lnTo>
              </a:path>
            </a:pathLst>
          </a:custGeom>
          <a:ln w="38100">
            <a:solidFill>
              <a:srgbClr val="7097C7"/>
            </a:solidFill>
          </a:ln>
        </p:spPr>
        <p:txBody>
          <a:bodyPr wrap="square" lIns="0" tIns="0" rIns="0" bIns="0" rtlCol="0"/>
          <a:lstStyle/>
          <a:p>
            <a:endParaRPr/>
          </a:p>
        </p:txBody>
      </p:sp>
      <p:sp>
        <p:nvSpPr>
          <p:cNvPr id="36" name="object 36"/>
          <p:cNvSpPr/>
          <p:nvPr/>
        </p:nvSpPr>
        <p:spPr>
          <a:xfrm>
            <a:off x="7934400" y="7158902"/>
            <a:ext cx="2241550" cy="0"/>
          </a:xfrm>
          <a:custGeom>
            <a:avLst/>
            <a:gdLst/>
            <a:ahLst/>
            <a:cxnLst/>
            <a:rect l="l" t="t" r="r" b="b"/>
            <a:pathLst>
              <a:path w="2241550">
                <a:moveTo>
                  <a:pt x="0" y="0"/>
                </a:moveTo>
                <a:lnTo>
                  <a:pt x="2241003" y="0"/>
                </a:lnTo>
              </a:path>
            </a:pathLst>
          </a:custGeom>
          <a:ln w="38100">
            <a:solidFill>
              <a:srgbClr val="7097C7"/>
            </a:solidFill>
          </a:ln>
        </p:spPr>
        <p:txBody>
          <a:bodyPr wrap="square" lIns="0" tIns="0" rIns="0" bIns="0" rtlCol="0"/>
          <a:lstStyle/>
          <a:p>
            <a:endParaRPr/>
          </a:p>
        </p:txBody>
      </p:sp>
      <p:sp>
        <p:nvSpPr>
          <p:cNvPr id="37" name="object 37"/>
          <p:cNvSpPr/>
          <p:nvPr/>
        </p:nvSpPr>
        <p:spPr>
          <a:xfrm>
            <a:off x="12516635" y="7139852"/>
            <a:ext cx="2241550" cy="0"/>
          </a:xfrm>
          <a:custGeom>
            <a:avLst/>
            <a:gdLst/>
            <a:ahLst/>
            <a:cxnLst/>
            <a:rect l="l" t="t" r="r" b="b"/>
            <a:pathLst>
              <a:path w="2241550">
                <a:moveTo>
                  <a:pt x="0" y="0"/>
                </a:moveTo>
                <a:lnTo>
                  <a:pt x="2241003" y="0"/>
                </a:lnTo>
              </a:path>
            </a:pathLst>
          </a:custGeom>
          <a:ln w="38100">
            <a:solidFill>
              <a:srgbClr val="7097C7"/>
            </a:solidFill>
          </a:ln>
        </p:spPr>
        <p:txBody>
          <a:bodyPr wrap="square" lIns="0" tIns="0" rIns="0" bIns="0" rtlCol="0"/>
          <a:lstStyle/>
          <a:p>
            <a:endParaRPr/>
          </a:p>
        </p:txBody>
      </p:sp>
      <p:sp>
        <p:nvSpPr>
          <p:cNvPr id="38" name="object 38"/>
          <p:cNvSpPr/>
          <p:nvPr/>
        </p:nvSpPr>
        <p:spPr>
          <a:xfrm>
            <a:off x="12330000" y="9006734"/>
            <a:ext cx="2428240" cy="0"/>
          </a:xfrm>
          <a:custGeom>
            <a:avLst/>
            <a:gdLst/>
            <a:ahLst/>
            <a:cxnLst/>
            <a:rect l="l" t="t" r="r" b="b"/>
            <a:pathLst>
              <a:path w="2428240">
                <a:moveTo>
                  <a:pt x="0" y="0"/>
                </a:moveTo>
                <a:lnTo>
                  <a:pt x="2427630" y="0"/>
                </a:lnTo>
              </a:path>
            </a:pathLst>
          </a:custGeom>
          <a:ln w="38100">
            <a:solidFill>
              <a:srgbClr val="7097C7"/>
            </a:solidFill>
          </a:ln>
        </p:spPr>
        <p:txBody>
          <a:bodyPr wrap="square" lIns="0" tIns="0" rIns="0" bIns="0" rtlCol="0"/>
          <a:lstStyle/>
          <a:p>
            <a:endParaRPr/>
          </a:p>
        </p:txBody>
      </p:sp>
      <p:sp>
        <p:nvSpPr>
          <p:cNvPr id="39" name="object 39"/>
          <p:cNvSpPr/>
          <p:nvPr/>
        </p:nvSpPr>
        <p:spPr>
          <a:xfrm>
            <a:off x="7938000" y="9006734"/>
            <a:ext cx="2428240" cy="0"/>
          </a:xfrm>
          <a:custGeom>
            <a:avLst/>
            <a:gdLst/>
            <a:ahLst/>
            <a:cxnLst/>
            <a:rect l="l" t="t" r="r" b="b"/>
            <a:pathLst>
              <a:path w="2428240">
                <a:moveTo>
                  <a:pt x="0" y="0"/>
                </a:moveTo>
                <a:lnTo>
                  <a:pt x="2427630" y="0"/>
                </a:lnTo>
              </a:path>
            </a:pathLst>
          </a:custGeom>
          <a:ln w="38100">
            <a:solidFill>
              <a:srgbClr val="7097C7"/>
            </a:solidFill>
          </a:ln>
        </p:spPr>
        <p:txBody>
          <a:bodyPr wrap="square" lIns="0" tIns="0" rIns="0" bIns="0" rtlCol="0"/>
          <a:lstStyle/>
          <a:p>
            <a:endParaRPr/>
          </a:p>
        </p:txBody>
      </p:sp>
      <p:sp>
        <p:nvSpPr>
          <p:cNvPr id="40" name="object 26">
            <a:extLst>
              <a:ext uri="{FF2B5EF4-FFF2-40B4-BE49-F238E27FC236}">
                <a16:creationId xmlns:a16="http://schemas.microsoft.com/office/drawing/2014/main" id="{FDCFAE81-BCF7-294A-9E38-A444E68E2C1F}"/>
              </a:ext>
            </a:extLst>
          </p:cNvPr>
          <p:cNvSpPr/>
          <p:nvPr/>
        </p:nvSpPr>
        <p:spPr>
          <a:xfrm>
            <a:off x="13472999" y="5079878"/>
            <a:ext cx="1305560" cy="0"/>
          </a:xfrm>
          <a:custGeom>
            <a:avLst/>
            <a:gdLst/>
            <a:ahLst/>
            <a:cxnLst/>
            <a:rect l="l" t="t" r="r" b="b"/>
            <a:pathLst>
              <a:path w="1305559">
                <a:moveTo>
                  <a:pt x="0" y="0"/>
                </a:moveTo>
                <a:lnTo>
                  <a:pt x="1305001" y="0"/>
                </a:lnTo>
              </a:path>
            </a:pathLst>
          </a:custGeom>
          <a:ln w="38100">
            <a:solidFill>
              <a:srgbClr val="7097C7"/>
            </a:solidFill>
          </a:ln>
        </p:spPr>
        <p:txBody>
          <a:bodyPr wrap="square" lIns="0" tIns="0" rIns="0" bIns="0" rtlCol="0"/>
          <a:lstStyle/>
          <a:p>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1764</TotalTime>
  <Words>2741</Words>
  <Application>Microsoft Macintosh PowerPoint</Application>
  <PresentationFormat>Aangepast</PresentationFormat>
  <Paragraphs>142</Paragraphs>
  <Slides>2</Slides>
  <Notes>0</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2</vt:i4>
      </vt:variant>
    </vt:vector>
  </HeadingPairs>
  <TitlesOfParts>
    <vt:vector size="10" baseType="lpstr">
      <vt:lpstr>Arial</vt:lpstr>
      <vt:lpstr>Calibri</vt:lpstr>
      <vt:lpstr>Futura</vt:lpstr>
      <vt:lpstr>Futura Medium</vt:lpstr>
      <vt:lpstr>Futura-Medium</vt:lpstr>
      <vt:lpstr>Futura-MediumItalic</vt:lpstr>
      <vt:lpstr>Times New Roman</vt:lpstr>
      <vt:lpstr>Office Theme</vt:lpstr>
      <vt:lpstr>KOLONY  FORTE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KOLONY  FORTE</dc:title>
  <cp:lastModifiedBy>Ruurd Jellema</cp:lastModifiedBy>
  <cp:revision>16</cp:revision>
  <cp:lastPrinted>2021-08-14T08:03:58Z</cp:lastPrinted>
  <dcterms:created xsi:type="dcterms:W3CDTF">2021-07-10T10:59:33Z</dcterms:created>
  <dcterms:modified xsi:type="dcterms:W3CDTF">2021-08-14T10:29:19Z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2021-01-27T00:00:00Z</vt:filetime>
  </property>
  <property fmtid="{D5CDD505-2E9C-101B-9397-08002B2CF9AE}" pid="3" name="Creator">
    <vt:lpwstr>Adobe InDesign 16.0 (Macintosh)</vt:lpwstr>
  </property>
  <property fmtid="{D5CDD505-2E9C-101B-9397-08002B2CF9AE}" pid="4" name="LastSaved">
    <vt:filetime>2021-07-10T00:00:00Z</vt:filetime>
  </property>
</Properties>
</file>